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4274" r:id="rId2"/>
    <p:sldMasterId id="2147484286" r:id="rId3"/>
  </p:sldMasterIdLst>
  <p:notesMasterIdLst>
    <p:notesMasterId r:id="rId28"/>
  </p:notesMasterIdLst>
  <p:handoutMasterIdLst>
    <p:handoutMasterId r:id="rId29"/>
  </p:handoutMasterIdLst>
  <p:sldIdLst>
    <p:sldId id="501" r:id="rId4"/>
    <p:sldId id="609" r:id="rId5"/>
    <p:sldId id="610" r:id="rId6"/>
    <p:sldId id="611" r:id="rId7"/>
    <p:sldId id="601" r:id="rId8"/>
    <p:sldId id="612" r:id="rId9"/>
    <p:sldId id="613" r:id="rId10"/>
    <p:sldId id="614" r:id="rId11"/>
    <p:sldId id="618" r:id="rId12"/>
    <p:sldId id="619" r:id="rId13"/>
    <p:sldId id="620" r:id="rId14"/>
    <p:sldId id="615" r:id="rId15"/>
    <p:sldId id="616" r:id="rId16"/>
    <p:sldId id="617" r:id="rId17"/>
    <p:sldId id="621" r:id="rId18"/>
    <p:sldId id="580" r:id="rId19"/>
    <p:sldId id="577" r:id="rId20"/>
    <p:sldId id="583" r:id="rId21"/>
    <p:sldId id="607" r:id="rId22"/>
    <p:sldId id="581" r:id="rId23"/>
    <p:sldId id="582" r:id="rId24"/>
    <p:sldId id="604" r:id="rId25"/>
    <p:sldId id="605" r:id="rId26"/>
    <p:sldId id="606" r:id="rId27"/>
  </p:sldIdLst>
  <p:sldSz cx="9144000" cy="6858000" type="letter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81D58"/>
    <a:srgbClr val="B1B1B1"/>
    <a:srgbClr val="005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660" autoAdjust="0"/>
  </p:normalViewPr>
  <p:slideViewPr>
    <p:cSldViewPr>
      <p:cViewPr varScale="1">
        <p:scale>
          <a:sx n="77" d="100"/>
          <a:sy n="77" d="100"/>
        </p:scale>
        <p:origin x="788" y="5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4.png>
</file>

<file path=ppt/media/image15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57288" y="587375"/>
            <a:ext cx="4554537" cy="341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15938" y="4344988"/>
            <a:ext cx="5910262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76" tIns="44445" rIns="90476" bIns="444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 smtClean="0"/>
              <a:t>We want this to be in font 11 and justify.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just" rtl="0" eaLnBrk="0" fontAlgn="base" hangingPunct="0">
      <a:lnSpc>
        <a:spcPct val="90000"/>
      </a:lnSpc>
      <a:spcBef>
        <a:spcPct val="40000"/>
      </a:spcBef>
      <a:spcAft>
        <a:spcPct val="0"/>
      </a:spcAft>
      <a:defRPr sz="11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投影片圖像版面配置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7" name="備忘稿版面配置區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TW" altLang="en-US" smtClean="0">
              <a:latin typeface="Arial" panose="020B0604020202020204" pitchFamily="34" charset="0"/>
            </a:endParaRPr>
          </a:p>
        </p:txBody>
      </p:sp>
      <p:sp>
        <p:nvSpPr>
          <p:cNvPr id="6148" name="投影片編號版面配置區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496B913-B083-478E-AB5C-3C416BEFFD8D}" type="slidenum">
              <a:rPr kumimoji="1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6227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9330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4380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572250" y="304800"/>
            <a:ext cx="1962150" cy="30480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734050" cy="30480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0171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1" descr="pp底圖_2"/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2"/>
          <p:cNvSpPr>
            <a:spLocks noChangeShapeType="1"/>
          </p:cNvSpPr>
          <p:nvPr/>
        </p:nvSpPr>
        <p:spPr bwMode="auto">
          <a:xfrm>
            <a:off x="7315200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6" name="Line 40"/>
          <p:cNvSpPr>
            <a:spLocks noChangeShapeType="1"/>
          </p:cNvSpPr>
          <p:nvPr/>
        </p:nvSpPr>
        <p:spPr bwMode="auto">
          <a:xfrm>
            <a:off x="304800" y="2819400"/>
            <a:ext cx="8404225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15913" y="466725"/>
            <a:ext cx="6781800" cy="2133600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zh-TW" altLang="en-US" noProof="0" dirty="0" smtClean="0"/>
              <a:t>按一下以編輯母片標題樣式</a:t>
            </a: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849313" y="3049588"/>
            <a:ext cx="6248400" cy="23622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3200"/>
            </a:lvl1pPr>
          </a:lstStyle>
          <a:p>
            <a:pPr lvl="0"/>
            <a:r>
              <a:rPr lang="zh-TW" altLang="en-US" noProof="0" dirty="0" smtClean="0"/>
              <a:t>按一下以編輯母片副標題樣式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88125" y="6381750"/>
            <a:ext cx="2133600" cy="312738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5D543E-1FD6-40C9-B1C2-65F4F63B635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033827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801179-AE57-4086-A1D8-58CBC31A154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50348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C5F136-534C-42FA-8704-56656206019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663597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68313" y="1268413"/>
            <a:ext cx="403860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59313" y="1268413"/>
            <a:ext cx="403860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A3C1A7-A528-4823-A45E-756AEFC28B3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337652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939479-B1B9-4312-9C3C-AEF6477865A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65676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3F934A-F78E-48EF-A2FE-7FB02880607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541457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9E6922-D294-4E70-9B47-1249516A5E4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965475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7F6051-FBC0-473B-B4CF-FCE9BB201C6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14951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58212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A378B1-C39D-4715-8F55-28A087C3AE0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177336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D3E59E-EBD8-4134-9D7E-04B1A1D18F1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08470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05588" y="188913"/>
            <a:ext cx="2092325" cy="6119812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23850" y="188913"/>
            <a:ext cx="6129338" cy="6119812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4299D4-2F8C-457A-B7AD-9F46863C4CA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551827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271ECA-F833-492D-85AB-C7F66D8C934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529482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07C42A-B0AC-438F-A228-48D53D66F90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116385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C81EF6-DBB5-470B-B12B-5EC2B7D4DEB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870183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85800" y="1143000"/>
            <a:ext cx="3848100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86300" y="1143000"/>
            <a:ext cx="3848100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3DF3D7-8D71-44D6-A04D-372306DACFF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617211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66F361-F5F1-4DC4-B8C5-B58C0681984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212050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196488-FE02-400A-B7B5-352609D0054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1925681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C1BDDA-A98F-405F-890A-2E6B5DD1E01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75699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75312133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117F25-8D03-4EF9-9998-5CB501E4750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8496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851211-F3E0-458A-BB37-094647677DE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9120754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9A3AF2-ABD1-4B33-AC4F-C12E01C0C40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3318116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572250" y="304800"/>
            <a:ext cx="1962150" cy="30480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734050" cy="30480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FCCE6E-F79A-43BF-BBEE-4E733FD4F26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2449360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標題，文字及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00100" y="304800"/>
            <a:ext cx="752475" cy="3683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85800" y="1143000"/>
            <a:ext cx="3848100" cy="2209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>
          <a:xfrm>
            <a:off x="4686300" y="1143000"/>
            <a:ext cx="3848100" cy="10287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sz="quarter" idx="3"/>
          </p:nvPr>
        </p:nvSpPr>
        <p:spPr>
          <a:xfrm>
            <a:off x="4686300" y="2324100"/>
            <a:ext cx="3848100" cy="10287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0C62A7-5958-49C6-AC31-4D4B12182A9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5998380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00100" y="304800"/>
            <a:ext cx="752475" cy="3683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85800" y="1143000"/>
            <a:ext cx="3848100" cy="2209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86300" y="1143000"/>
            <a:ext cx="3848100" cy="2209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EA3531-21FA-4A1C-9C6E-F0D38B99611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32403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85800" y="1143000"/>
            <a:ext cx="3848100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86300" y="1143000"/>
            <a:ext cx="3848100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1993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8956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6344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949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847536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517459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0100" y="304800"/>
            <a:ext cx="75247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TW" smtClean="0"/>
              <a:t>Title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143000"/>
            <a:ext cx="7848600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TW" smtClean="0"/>
              <a:t>This is our 1st Level Bullet</a:t>
            </a:r>
          </a:p>
          <a:p>
            <a:pPr lvl="1"/>
            <a:r>
              <a:rPr lang="en-US" altLang="zh-TW" smtClean="0"/>
              <a:t>This is our 2nd level bullet</a:t>
            </a:r>
          </a:p>
          <a:p>
            <a:pPr lvl="2"/>
            <a:r>
              <a:rPr lang="en-US" altLang="zh-TW" smtClean="0"/>
              <a:t>This is our 3rd level bullet</a:t>
            </a:r>
          </a:p>
          <a:p>
            <a:pPr lvl="0"/>
            <a:r>
              <a:rPr lang="en-US" altLang="zh-TW" smtClean="0"/>
              <a:t>This is our next 1st Level Bullet</a:t>
            </a:r>
          </a:p>
          <a:p>
            <a:pPr lvl="1"/>
            <a:r>
              <a:rPr lang="en-US" altLang="zh-TW" smtClean="0"/>
              <a:t>This is our 2nd level bullet</a:t>
            </a:r>
          </a:p>
          <a:p>
            <a:pPr lvl="2"/>
            <a:r>
              <a:rPr lang="en-US" altLang="zh-TW" smtClean="0"/>
              <a:t>This is our 3rd level bullet</a:t>
            </a:r>
          </a:p>
        </p:txBody>
      </p:sp>
      <p:sp>
        <p:nvSpPr>
          <p:cNvPr id="3076" name="Line 4"/>
          <p:cNvSpPr>
            <a:spLocks noChangeShapeType="1"/>
          </p:cNvSpPr>
          <p:nvPr/>
        </p:nvSpPr>
        <p:spPr bwMode="auto">
          <a:xfrm>
            <a:off x="609600" y="685800"/>
            <a:ext cx="8001000" cy="0"/>
          </a:xfrm>
          <a:prstGeom prst="line">
            <a:avLst/>
          </a:prstGeom>
          <a:noFill/>
          <a:ln w="57150" cmpd="thickThin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77" name="Text Box 5"/>
          <p:cNvSpPr txBox="1">
            <a:spLocks noChangeArrowheads="1"/>
          </p:cNvSpPr>
          <p:nvPr userDrawn="1"/>
        </p:nvSpPr>
        <p:spPr bwMode="auto">
          <a:xfrm>
            <a:off x="6537325" y="6437313"/>
            <a:ext cx="22256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accent1"/>
                </a:solidFill>
                <a:latin typeface="Arial" pitchFamily="34" charset="0"/>
              </a:defRPr>
            </a:lvl1pPr>
            <a:lvl2pPr marL="742950" indent="-285750">
              <a:defRPr>
                <a:solidFill>
                  <a:schemeClr val="accent1"/>
                </a:solidFill>
                <a:latin typeface="Arial" pitchFamily="34" charset="0"/>
              </a:defRPr>
            </a:lvl2pPr>
            <a:lvl3pPr marL="1143000" indent="-228600">
              <a:defRPr>
                <a:solidFill>
                  <a:schemeClr val="accent1"/>
                </a:solidFill>
                <a:latin typeface="Arial" pitchFamily="34" charset="0"/>
              </a:defRPr>
            </a:lvl3pPr>
            <a:lvl4pPr marL="1600200" indent="-228600">
              <a:defRPr>
                <a:solidFill>
                  <a:schemeClr val="accent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accent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endParaRPr lang="zh-TW" alt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4" r:id="rId1"/>
    <p:sldLayoutId id="2147484195" r:id="rId2"/>
    <p:sldLayoutId id="2147484196" r:id="rId3"/>
    <p:sldLayoutId id="2147484197" r:id="rId4"/>
    <p:sldLayoutId id="2147484198" r:id="rId5"/>
    <p:sldLayoutId id="2147484199" r:id="rId6"/>
    <p:sldLayoutId id="2147484200" r:id="rId7"/>
    <p:sldLayoutId id="2147484201" r:id="rId8"/>
    <p:sldLayoutId id="2147484202" r:id="rId9"/>
    <p:sldLayoutId id="2147484203" r:id="rId10"/>
    <p:sldLayoutId id="2147484204" r:id="rId11"/>
  </p:sldLayoutIdLst>
  <p:txStyles>
    <p:titleStyle>
      <a:lvl1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2pPr>
      <a:lvl3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3pPr>
      <a:lvl4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4pPr>
      <a:lvl5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5pPr>
      <a:lvl6pPr marL="457200" algn="l" rtl="0" fontAlgn="base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6pPr>
      <a:lvl7pPr marL="914400" algn="l" rtl="0" fontAlgn="base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7pPr>
      <a:lvl8pPr marL="1371600" algn="l" rtl="0" fontAlgn="base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8pPr>
      <a:lvl9pPr marL="1828800" algn="l" rtl="0" fontAlgn="base">
        <a:lnSpc>
          <a:spcPct val="87000"/>
        </a:lnSpc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pitchFamily="34" charset="0"/>
          <a:ea typeface="新細明體" pitchFamily="18" charset="-120"/>
        </a:defRPr>
      </a:lvl9pPr>
    </p:titleStyle>
    <p:bodyStyle>
      <a:lvl1pPr marL="203200" indent="-203200" algn="l" rtl="0" eaLnBrk="0" fontAlgn="base" hangingPunct="0">
        <a:lnSpc>
          <a:spcPct val="75000"/>
        </a:lnSpc>
        <a:spcBef>
          <a:spcPct val="65000"/>
        </a:spcBef>
        <a:spcAft>
          <a:spcPct val="0"/>
        </a:spcAft>
        <a:buSzPct val="100000"/>
        <a:buChar char="°"/>
        <a:defRPr kumimoji="1" sz="2400" b="1">
          <a:solidFill>
            <a:schemeClr val="tx1"/>
          </a:solidFill>
          <a:latin typeface="+mn-lt"/>
          <a:ea typeface="+mn-ea"/>
          <a:cs typeface="+mn-cs"/>
        </a:defRPr>
      </a:lvl1pPr>
      <a:lvl2pPr marL="685800" indent="-190500" algn="l" rtl="0" eaLnBrk="0" fontAlgn="base" hangingPunct="0">
        <a:lnSpc>
          <a:spcPct val="85000"/>
        </a:lnSpc>
        <a:spcBef>
          <a:spcPct val="40000"/>
        </a:spcBef>
        <a:spcAft>
          <a:spcPct val="0"/>
        </a:spcAft>
        <a:buSzPct val="100000"/>
        <a:buChar char="•"/>
        <a:defRPr kumimoji="1" b="1">
          <a:solidFill>
            <a:schemeClr val="tx1"/>
          </a:solidFill>
          <a:latin typeface="+mn-lt"/>
          <a:ea typeface="+mn-ea"/>
        </a:defRPr>
      </a:lvl2pPr>
      <a:lvl3pPr marL="1257300" indent="-342900" algn="l" rtl="0" eaLnBrk="0" fontAlgn="base" hangingPunct="0">
        <a:lnSpc>
          <a:spcPct val="85000"/>
        </a:lnSpc>
        <a:spcBef>
          <a:spcPct val="40000"/>
        </a:spcBef>
        <a:spcAft>
          <a:spcPct val="0"/>
        </a:spcAft>
        <a:buSzPct val="100000"/>
        <a:buChar char="-"/>
        <a:defRPr kumimoji="1" b="1">
          <a:solidFill>
            <a:schemeClr val="tx1"/>
          </a:solidFill>
          <a:latin typeface="+mn-lt"/>
          <a:ea typeface="+mn-ea"/>
        </a:defRPr>
      </a:lvl3pPr>
      <a:lvl4pPr marL="1714500" indent="-3429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Times New Roman" pitchFamily="18" charset="0"/>
          <a:ea typeface="+mn-ea"/>
        </a:defRPr>
      </a:lvl4pPr>
      <a:lvl5pPr marL="2171700" indent="-3429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Times New Roman" pitchFamily="18" charset="0"/>
          <a:ea typeface="+mn-ea"/>
        </a:defRPr>
      </a:lvl5pPr>
      <a:lvl6pPr marL="2628900" indent="-3429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Times New Roman" pitchFamily="18" charset="0"/>
          <a:ea typeface="+mn-ea"/>
        </a:defRPr>
      </a:lvl6pPr>
      <a:lvl7pPr marL="3086100" indent="-3429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Times New Roman" pitchFamily="18" charset="0"/>
          <a:ea typeface="+mn-ea"/>
        </a:defRPr>
      </a:lvl7pPr>
      <a:lvl8pPr marL="3543300" indent="-3429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Times New Roman" pitchFamily="18" charset="0"/>
          <a:ea typeface="+mn-ea"/>
        </a:defRPr>
      </a:lvl8pPr>
      <a:lvl9pPr marL="4000500" indent="-3429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Times New Roman" pitchFamily="18" charset="0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41" descr="pp底圖_2"/>
          <p:cNvPicPr>
            <a:picLocks noChangeAspect="1" noChangeArrowheads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Line 2"/>
          <p:cNvSpPr>
            <a:spLocks noChangeShapeType="1"/>
          </p:cNvSpPr>
          <p:nvPr/>
        </p:nvSpPr>
        <p:spPr bwMode="auto">
          <a:xfrm>
            <a:off x="7956550" y="115888"/>
            <a:ext cx="0" cy="7921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5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323850" y="188913"/>
            <a:ext cx="7543800" cy="71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</a:p>
        </p:txBody>
      </p:sp>
      <p:sp>
        <p:nvSpPr>
          <p:cNvPr id="2053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268413"/>
            <a:ext cx="8229600" cy="504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04025" y="6524625"/>
            <a:ext cx="2133600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000"/>
            </a:lvl1pPr>
          </a:lstStyle>
          <a:p>
            <a:pPr>
              <a:defRPr/>
            </a:pPr>
            <a:fld id="{F0491D5E-65E3-44CF-BE75-B8677CFE85D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pic>
        <p:nvPicPr>
          <p:cNvPr id="2055" name="圖片 1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6597650"/>
            <a:ext cx="2838450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5087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5" r:id="rId1"/>
    <p:sldLayoutId id="2147484276" r:id="rId2"/>
    <p:sldLayoutId id="2147484277" r:id="rId3"/>
    <p:sldLayoutId id="2147484278" r:id="rId4"/>
    <p:sldLayoutId id="2147484279" r:id="rId5"/>
    <p:sldLayoutId id="2147484280" r:id="rId6"/>
    <p:sldLayoutId id="2147484281" r:id="rId7"/>
    <p:sldLayoutId id="2147484282" r:id="rId8"/>
    <p:sldLayoutId id="2147484283" r:id="rId9"/>
    <p:sldLayoutId id="2147484284" r:id="rId10"/>
    <p:sldLayoutId id="2147484285" r:id="rId11"/>
  </p:sldLayoutIdLst>
  <p:timing>
    <p:tnLst>
      <p:par>
        <p:cTn id="1" dur="indefinite" restart="never" nodeType="tmRoot"/>
      </p:par>
    </p:tnLst>
  </p:timing>
  <p:hf hdr="0"/>
  <p:txStyles>
    <p:titleStyle>
      <a:lvl1pPr algn="r" rtl="0" eaLnBrk="0" fontAlgn="base" hangingPunct="0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+mj-lt"/>
          <a:ea typeface="+mj-ea"/>
          <a:cs typeface="華康新特圓體" pitchFamily="49" charset="-12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華康新特圓體" pitchFamily="49" charset="-12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華康新特圓體" pitchFamily="49" charset="-12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華康新特圓體" pitchFamily="49" charset="-12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華康新特圓體" pitchFamily="49" charset="-120"/>
        </a:defRPr>
      </a:lvl5pPr>
      <a:lvl6pPr marL="457200" algn="r" rtl="0" fontAlgn="base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新細明體" pitchFamily="18" charset="-120"/>
        </a:defRPr>
      </a:lvl6pPr>
      <a:lvl7pPr marL="914400" algn="r" rtl="0" fontAlgn="base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新細明體" pitchFamily="18" charset="-120"/>
        </a:defRPr>
      </a:lvl7pPr>
      <a:lvl8pPr marL="1371600" algn="r" rtl="0" fontAlgn="base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新細明體" pitchFamily="18" charset="-120"/>
        </a:defRPr>
      </a:lvl8pPr>
      <a:lvl9pPr marL="1828800" algn="r" rtl="0" fontAlgn="base">
        <a:spcBef>
          <a:spcPct val="0"/>
        </a:spcBef>
        <a:spcAft>
          <a:spcPct val="0"/>
        </a:spcAft>
        <a:defRPr kumimoji="1" sz="3900">
          <a:solidFill>
            <a:schemeClr val="tx2"/>
          </a:solidFill>
          <a:latin typeface="Arial" charset="0"/>
          <a:ea typeface="華康新特圓體" pitchFamily="49" charset="-120"/>
          <a:cs typeface="新細明體" pitchFamily="18" charset="-120"/>
        </a:defRPr>
      </a:lvl9pPr>
    </p:titleStyle>
    <p:bodyStyle>
      <a:lvl1pPr marL="342900" indent="-342900" algn="just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l"/>
        <a:defRPr kumimoji="1" sz="3000">
          <a:solidFill>
            <a:schemeClr val="tx1"/>
          </a:solidFill>
          <a:latin typeface="+mn-lt"/>
          <a:ea typeface="+mn-ea"/>
          <a:cs typeface="華康中圓體(P)" pitchFamily="34" charset="-120"/>
        </a:defRPr>
      </a:lvl1pPr>
      <a:lvl2pPr marL="692150" indent="-347663" algn="just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l"/>
        <a:defRPr kumimoji="1" sz="2600">
          <a:solidFill>
            <a:schemeClr val="tx1"/>
          </a:solidFill>
          <a:latin typeface="+mn-lt"/>
          <a:ea typeface="+mn-ea"/>
          <a:cs typeface="華康中圓體(P)" pitchFamily="34" charset="-120"/>
        </a:defRPr>
      </a:lvl2pPr>
      <a:lvl3pPr marL="987425" indent="-293688" algn="just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l"/>
        <a:defRPr kumimoji="1" sz="2300">
          <a:solidFill>
            <a:schemeClr val="tx1"/>
          </a:solidFill>
          <a:latin typeface="+mn-lt"/>
          <a:ea typeface="+mn-ea"/>
          <a:cs typeface="華康中圓體(P)" pitchFamily="34" charset="-120"/>
        </a:defRPr>
      </a:lvl3pPr>
      <a:lvl4pPr marL="1281113" indent="-292100" algn="just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華康中圓體(P)" pitchFamily="34" charset="-120"/>
        </a:defRPr>
      </a:lvl4pPr>
      <a:lvl5pPr marL="1598613" indent="-315913" algn="just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anose="05000000000000000000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華康中圓體(P)" pitchFamily="34" charset="-120"/>
        </a:defRPr>
      </a:lvl5pPr>
      <a:lvl6pPr marL="2055813" indent="-315913" algn="just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+mn-cs"/>
        </a:defRPr>
      </a:lvl6pPr>
      <a:lvl7pPr marL="2513013" indent="-315913" algn="just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+mn-cs"/>
        </a:defRPr>
      </a:lvl7pPr>
      <a:lvl8pPr marL="2970213" indent="-315913" algn="just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+mn-cs"/>
        </a:defRPr>
      </a:lvl8pPr>
      <a:lvl9pPr marL="3427413" indent="-315913" algn="just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0100" y="304800"/>
            <a:ext cx="75247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TW" smtClean="0"/>
              <a:t>Title</a:t>
            </a:r>
          </a:p>
        </p:txBody>
      </p:sp>
      <p:sp>
        <p:nvSpPr>
          <p:cNvPr id="1027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143000"/>
            <a:ext cx="7848600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TW" smtClean="0"/>
              <a:t>This is our 1st Level Bullet</a:t>
            </a:r>
          </a:p>
          <a:p>
            <a:pPr lvl="1"/>
            <a:r>
              <a:rPr lang="en-US" altLang="zh-TW" smtClean="0"/>
              <a:t>This is our 2nd level bullet</a:t>
            </a:r>
          </a:p>
          <a:p>
            <a:pPr lvl="2"/>
            <a:r>
              <a:rPr lang="en-US" altLang="zh-TW" smtClean="0"/>
              <a:t>This is our 3rd level bullet</a:t>
            </a:r>
          </a:p>
          <a:p>
            <a:pPr lvl="0"/>
            <a:r>
              <a:rPr lang="en-US" altLang="zh-TW" smtClean="0"/>
              <a:t>This is our next 1st Level Bullet</a:t>
            </a:r>
          </a:p>
          <a:p>
            <a:pPr lvl="1"/>
            <a:r>
              <a:rPr lang="en-US" altLang="zh-TW" smtClean="0"/>
              <a:t>This is our 2nd level bullet</a:t>
            </a:r>
          </a:p>
          <a:p>
            <a:pPr lvl="2"/>
            <a:r>
              <a:rPr lang="en-US" altLang="zh-TW" smtClean="0"/>
              <a:t>This is our 3rd level bullet</a:t>
            </a:r>
          </a:p>
        </p:txBody>
      </p:sp>
      <p:sp>
        <p:nvSpPr>
          <p:cNvPr id="1028" name="Line 6"/>
          <p:cNvSpPr>
            <a:spLocks noChangeShapeType="1"/>
          </p:cNvSpPr>
          <p:nvPr/>
        </p:nvSpPr>
        <p:spPr bwMode="auto">
          <a:xfrm>
            <a:off x="609600" y="685800"/>
            <a:ext cx="8001000" cy="0"/>
          </a:xfrm>
          <a:prstGeom prst="line">
            <a:avLst/>
          </a:prstGeom>
          <a:noFill/>
          <a:ln w="57150" cmpd="thickThin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29" name="Text Box 7"/>
          <p:cNvSpPr txBox="1">
            <a:spLocks noChangeArrowheads="1"/>
          </p:cNvSpPr>
          <p:nvPr userDrawn="1"/>
        </p:nvSpPr>
        <p:spPr bwMode="auto">
          <a:xfrm>
            <a:off x="6537325" y="6437313"/>
            <a:ext cx="22256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accent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accent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accent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accent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accent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accent1"/>
                </a:solidFill>
                <a:latin typeface="Arial" charset="0"/>
              </a:defRPr>
            </a:lvl9pPr>
          </a:lstStyle>
          <a:p>
            <a:pPr>
              <a:defRPr/>
            </a:pPr>
            <a:endParaRPr lang="zh-TW" altLang="en-US" smtClean="0">
              <a:ea typeface="新細明體" pitchFamily="18" charset="-120"/>
            </a:endParaRPr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b="1" smtClean="0">
                <a:solidFill>
                  <a:srgbClr val="0000FF"/>
                </a:solidFill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2E101F02-6007-4D29-BBC2-ED9984F7C1B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4580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8" r:id="rId2"/>
    <p:sldLayoutId id="2147484289" r:id="rId3"/>
    <p:sldLayoutId id="2147484290" r:id="rId4"/>
    <p:sldLayoutId id="2147484291" r:id="rId5"/>
    <p:sldLayoutId id="2147484292" r:id="rId6"/>
    <p:sldLayoutId id="2147484293" r:id="rId7"/>
    <p:sldLayoutId id="2147484294" r:id="rId8"/>
    <p:sldLayoutId id="2147484295" r:id="rId9"/>
    <p:sldLayoutId id="2147484296" r:id="rId10"/>
    <p:sldLayoutId id="2147484297" r:id="rId11"/>
    <p:sldLayoutId id="2147484298" r:id="rId12"/>
    <p:sldLayoutId id="2147484299" r:id="rId13"/>
  </p:sldLayoutIdLst>
  <p:hf hdr="0" ftr="0" dt="0"/>
  <p:txStyles>
    <p:titleStyle>
      <a:lvl1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203200" indent="-203200" algn="l" rtl="0" eaLnBrk="0" fontAlgn="base" hangingPunct="0">
        <a:lnSpc>
          <a:spcPct val="75000"/>
        </a:lnSpc>
        <a:spcBef>
          <a:spcPct val="65000"/>
        </a:spcBef>
        <a:spcAft>
          <a:spcPct val="0"/>
        </a:spcAft>
        <a:buSzPct val="100000"/>
        <a:buChar char="°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685800" indent="-190500" algn="l" rtl="0" eaLnBrk="0" fontAlgn="base" hangingPunct="0">
        <a:lnSpc>
          <a:spcPct val="85000"/>
        </a:lnSpc>
        <a:spcBef>
          <a:spcPct val="40000"/>
        </a:spcBef>
        <a:spcAft>
          <a:spcPct val="0"/>
        </a:spcAft>
        <a:buSzPct val="100000"/>
        <a:buChar char="•"/>
        <a:defRPr b="1">
          <a:solidFill>
            <a:schemeClr val="tx1"/>
          </a:solidFill>
          <a:latin typeface="+mn-lt"/>
        </a:defRPr>
      </a:lvl2pPr>
      <a:lvl3pPr marL="1257300" indent="-342900" algn="l" rtl="0" eaLnBrk="0" fontAlgn="base" hangingPunct="0">
        <a:lnSpc>
          <a:spcPct val="85000"/>
        </a:lnSpc>
        <a:spcBef>
          <a:spcPct val="40000"/>
        </a:spcBef>
        <a:spcAft>
          <a:spcPct val="0"/>
        </a:spcAft>
        <a:buSzPct val="100000"/>
        <a:buChar char="-"/>
        <a:defRPr b="1">
          <a:solidFill>
            <a:schemeClr val="tx1"/>
          </a:solidFill>
          <a:latin typeface="+mn-lt"/>
        </a:defRPr>
      </a:lvl3pPr>
      <a:lvl4pPr marL="1714500" indent="-3429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Times New Roman" pitchFamily="18" charset="0"/>
        </a:defRPr>
      </a:lvl4pPr>
      <a:lvl5pPr marL="2171700" indent="-3429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5pPr>
      <a:lvl6pPr marL="2628900" indent="-3429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6pPr>
      <a:lvl7pPr marL="3086100" indent="-3429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7pPr>
      <a:lvl8pPr marL="3543300" indent="-3429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8pPr>
      <a:lvl9pPr marL="4000500" indent="-3429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4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emf"/><Relationship Id="rId12" Type="http://schemas.openxmlformats.org/officeDocument/2006/relationships/image" Target="../media/image18.png"/><Relationship Id="rId2" Type="http://schemas.openxmlformats.org/officeDocument/2006/relationships/image" Target="../media/image8.pn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11" Type="http://schemas.openxmlformats.org/officeDocument/2006/relationships/image" Target="../media/image17.emf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10" Type="http://schemas.openxmlformats.org/officeDocument/2006/relationships/image" Target="../media/image16.emf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59632" y="1988840"/>
            <a:ext cx="5977160" cy="765175"/>
          </a:xfrm>
        </p:spPr>
        <p:txBody>
          <a:bodyPr/>
          <a:lstStyle/>
          <a:p>
            <a:pPr eaLnBrk="1" hangingPunct="1"/>
            <a:r>
              <a:rPr lang="en-US" altLang="zh-TW" sz="4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Interrupt</a:t>
            </a:r>
            <a:endParaRPr lang="zh-TW" altLang="en-US" sz="4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873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2882199" cy="372603"/>
          </a:xfrm>
        </p:spPr>
        <p:txBody>
          <a:bodyPr/>
          <a:lstStyle/>
          <a:p>
            <a:r>
              <a:rPr lang="en-US" altLang="zh-TW" dirty="0" smtClean="0"/>
              <a:t>Nested Exceptions</a:t>
            </a:r>
            <a:endParaRPr lang="en-US" altLang="zh-TW" dirty="0"/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10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124744"/>
            <a:ext cx="6481911" cy="3258812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990" y="4865276"/>
            <a:ext cx="4900017" cy="61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08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066545" cy="372603"/>
          </a:xfrm>
        </p:spPr>
        <p:txBody>
          <a:bodyPr/>
          <a:lstStyle/>
          <a:p>
            <a:r>
              <a:rPr lang="en-US" altLang="zh-TW" dirty="0" smtClean="0"/>
              <a:t>Pending </a:t>
            </a:r>
            <a:r>
              <a:rPr lang="en-US" altLang="zh-TW" dirty="0"/>
              <a:t>Exceptions</a:t>
            </a:r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11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4869160"/>
            <a:ext cx="4221460" cy="867423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1111554"/>
            <a:ext cx="6419428" cy="328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18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531416" cy="372603"/>
          </a:xfrm>
        </p:spPr>
        <p:txBody>
          <a:bodyPr/>
          <a:lstStyle/>
          <a:p>
            <a:r>
              <a:rPr lang="en-US" altLang="zh-TW" dirty="0" smtClean="0"/>
              <a:t>NVIC Control Registers</a:t>
            </a:r>
            <a:endParaRPr lang="en-US" altLang="zh-TW" dirty="0"/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12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764704"/>
            <a:ext cx="8348613" cy="5777877"/>
          </a:xfrm>
          <a:prstGeom prst="rect">
            <a:avLst/>
          </a:prstGeom>
        </p:spPr>
      </p:pic>
      <p:sp>
        <p:nvSpPr>
          <p:cNvPr id="7" name="圓角矩形 6"/>
          <p:cNvSpPr/>
          <p:nvPr/>
        </p:nvSpPr>
        <p:spPr bwMode="auto">
          <a:xfrm>
            <a:off x="4283968" y="1835299"/>
            <a:ext cx="1944216" cy="288032"/>
          </a:xfrm>
          <a:prstGeom prst="roundRect">
            <a:avLst/>
          </a:prstGeom>
          <a:solidFill>
            <a:srgbClr val="FFC000">
              <a:alpha val="30000"/>
            </a:srgbClr>
          </a:solidFill>
          <a:ln w="127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  <p:sp>
        <p:nvSpPr>
          <p:cNvPr id="15" name="圓角矩形 14"/>
          <p:cNvSpPr/>
          <p:nvPr/>
        </p:nvSpPr>
        <p:spPr bwMode="auto">
          <a:xfrm>
            <a:off x="4283968" y="2233439"/>
            <a:ext cx="2088232" cy="259457"/>
          </a:xfrm>
          <a:prstGeom prst="roundRect">
            <a:avLst/>
          </a:prstGeom>
          <a:solidFill>
            <a:srgbClr val="FFC000">
              <a:alpha val="30000"/>
            </a:srgbClr>
          </a:solidFill>
          <a:ln w="127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  <p:sp>
        <p:nvSpPr>
          <p:cNvPr id="16" name="圓角矩形 15"/>
          <p:cNvSpPr/>
          <p:nvPr/>
        </p:nvSpPr>
        <p:spPr bwMode="auto">
          <a:xfrm>
            <a:off x="4283968" y="2614576"/>
            <a:ext cx="2088232" cy="259457"/>
          </a:xfrm>
          <a:prstGeom prst="roundRect">
            <a:avLst/>
          </a:prstGeom>
          <a:solidFill>
            <a:srgbClr val="FFC000">
              <a:alpha val="30000"/>
            </a:srgbClr>
          </a:solidFill>
          <a:ln w="127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  <p:sp>
        <p:nvSpPr>
          <p:cNvPr id="17" name="圓角矩形 16"/>
          <p:cNvSpPr/>
          <p:nvPr/>
        </p:nvSpPr>
        <p:spPr bwMode="auto">
          <a:xfrm>
            <a:off x="4283968" y="3011515"/>
            <a:ext cx="2160240" cy="273469"/>
          </a:xfrm>
          <a:prstGeom prst="roundRect">
            <a:avLst/>
          </a:prstGeom>
          <a:solidFill>
            <a:srgbClr val="FFC000">
              <a:alpha val="30000"/>
            </a:srgbClr>
          </a:solidFill>
          <a:ln w="127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752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274935" cy="372603"/>
          </a:xfrm>
        </p:spPr>
        <p:txBody>
          <a:bodyPr/>
          <a:lstStyle/>
          <a:p>
            <a:r>
              <a:rPr lang="en-US" altLang="zh-TW" dirty="0"/>
              <a:t>System Interrupt Map</a:t>
            </a:r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13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836712"/>
            <a:ext cx="8689603" cy="391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274935" cy="372603"/>
          </a:xfrm>
        </p:spPr>
        <p:txBody>
          <a:bodyPr/>
          <a:lstStyle/>
          <a:p>
            <a:r>
              <a:rPr lang="en-US" altLang="zh-TW" dirty="0"/>
              <a:t>System Interrupt Map</a:t>
            </a:r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14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980728"/>
            <a:ext cx="4536504" cy="300765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70" y="4001237"/>
            <a:ext cx="4536504" cy="1178543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512" y="1960264"/>
            <a:ext cx="4499992" cy="321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92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4299254" cy="372603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GPIOs Generate Exceptions </a:t>
            </a:r>
            <a:endParaRPr lang="en-US" altLang="zh-TW" sz="2800" dirty="0" smtClean="0"/>
          </a:p>
        </p:txBody>
      </p:sp>
      <p:sp>
        <p:nvSpPr>
          <p:cNvPr id="10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15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1548" y="2483693"/>
            <a:ext cx="6429375" cy="425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ounded Rectangle 1"/>
          <p:cNvSpPr>
            <a:spLocks noChangeArrowheads="1"/>
          </p:cNvSpPr>
          <p:nvPr/>
        </p:nvSpPr>
        <p:spPr bwMode="auto">
          <a:xfrm>
            <a:off x="1286148" y="4139455"/>
            <a:ext cx="6526212" cy="595313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7030A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Times New Roman" panose="02020603050405020304" pitchFamily="18" charset="0"/>
              <a:buChar char="►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latin typeface="Arial" panose="020B0604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" name="Rounded Rectangle 1"/>
          <p:cNvSpPr>
            <a:spLocks noChangeArrowheads="1"/>
          </p:cNvSpPr>
          <p:nvPr/>
        </p:nvSpPr>
        <p:spPr bwMode="auto">
          <a:xfrm>
            <a:off x="1275483" y="4743827"/>
            <a:ext cx="6526212" cy="595313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Times New Roman" panose="02020603050405020304" pitchFamily="18" charset="0"/>
              <a:buChar char="►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latin typeface="Arial" panose="020B0604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1560" y="764704"/>
            <a:ext cx="804664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rgbClr val="C00000"/>
                </a:solidFill>
              </a:rPr>
              <a:t>GPIO pins </a:t>
            </a:r>
            <a:r>
              <a:rPr lang="en-US" altLang="zh-TW" dirty="0">
                <a:solidFill>
                  <a:srgbClr val="C00000"/>
                </a:solidFill>
              </a:rPr>
              <a:t>can </a:t>
            </a:r>
            <a:r>
              <a:rPr lang="en-US" altLang="zh-TW" dirty="0" smtClean="0">
                <a:solidFill>
                  <a:srgbClr val="C00000"/>
                </a:solidFill>
              </a:rPr>
              <a:t>configured to generate exceptions (interrupts). 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chemeClr val="tx1"/>
                </a:solidFill>
              </a:rPr>
              <a:t>There </a:t>
            </a:r>
            <a:r>
              <a:rPr lang="en-US" altLang="zh-TW" dirty="0">
                <a:solidFill>
                  <a:schemeClr val="tx1"/>
                </a:solidFill>
              </a:rPr>
              <a:t>are </a:t>
            </a:r>
            <a:r>
              <a:rPr lang="en-US" altLang="zh-TW" dirty="0">
                <a:solidFill>
                  <a:schemeClr val="accent2"/>
                </a:solidFill>
              </a:rPr>
              <a:t>four</a:t>
            </a:r>
            <a:r>
              <a:rPr lang="en-US" altLang="zh-TW" dirty="0">
                <a:solidFill>
                  <a:schemeClr val="tx1"/>
                </a:solidFill>
              </a:rPr>
              <a:t> types of interrupt condition can be selected: low level trigger, high level trigger, falling edge trigger and rising edge trigger. </a:t>
            </a:r>
            <a:endParaRPr lang="en-US" altLang="zh-TW" dirty="0" smtClean="0">
              <a:solidFill>
                <a:schemeClr val="tx1"/>
              </a:solidFill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en-US" altLang="zh-TW" dirty="0" smtClean="0">
                <a:solidFill>
                  <a:schemeClr val="tx1"/>
                </a:solidFill>
              </a:rPr>
              <a:t>For </a:t>
            </a:r>
            <a:r>
              <a:rPr lang="en-US" altLang="zh-TW" dirty="0">
                <a:solidFill>
                  <a:schemeClr val="tx1"/>
                </a:solidFill>
              </a:rPr>
              <a:t>edge trigger condition, user can enable input signal </a:t>
            </a:r>
            <a:r>
              <a:rPr lang="en-US" altLang="zh-TW" dirty="0">
                <a:solidFill>
                  <a:schemeClr val="accent2"/>
                </a:solidFill>
              </a:rPr>
              <a:t>de-bounce function </a:t>
            </a:r>
            <a:r>
              <a:rPr lang="en-US" altLang="zh-TW" dirty="0">
                <a:solidFill>
                  <a:schemeClr val="tx1"/>
                </a:solidFill>
              </a:rPr>
              <a:t>to prevent unexpected interrupt happened which caused by noise.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17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783087" cy="372603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EINT1 on </a:t>
            </a:r>
            <a:r>
              <a:rPr lang="en-US" altLang="zh-TW" dirty="0"/>
              <a:t>Learning board</a:t>
            </a:r>
            <a:endParaRPr lang="en-US" altLang="zh-TW" dirty="0" smtClean="0"/>
          </a:p>
        </p:txBody>
      </p:sp>
      <p:pic>
        <p:nvPicPr>
          <p:cNvPr id="10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772816"/>
            <a:ext cx="3649662" cy="2951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Oval 2"/>
          <p:cNvSpPr>
            <a:spLocks noChangeArrowheads="1"/>
          </p:cNvSpPr>
          <p:nvPr/>
        </p:nvSpPr>
        <p:spPr bwMode="auto">
          <a:xfrm>
            <a:off x="7097411" y="3967356"/>
            <a:ext cx="354909" cy="360387"/>
          </a:xfrm>
          <a:prstGeom prst="ellipse">
            <a:avLst/>
          </a:prstGeom>
          <a:noFill/>
          <a:ln w="28575" algn="ctr">
            <a:solidFill>
              <a:srgbClr val="FFC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Times New Roman" panose="02020603050405020304" pitchFamily="18" charset="0"/>
              <a:buChar char="►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latin typeface="Arial" panose="020B0604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13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16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957" y="2432268"/>
            <a:ext cx="3390900" cy="1895475"/>
          </a:xfrm>
          <a:prstGeom prst="rect">
            <a:avLst/>
          </a:prstGeom>
        </p:spPr>
      </p:pic>
      <p:cxnSp>
        <p:nvCxnSpPr>
          <p:cNvPr id="6" name="直線單箭頭接點 5"/>
          <p:cNvCxnSpPr/>
          <p:nvPr/>
        </p:nvCxnSpPr>
        <p:spPr bwMode="auto">
          <a:xfrm flipH="1" flipV="1">
            <a:off x="7380312" y="4327102"/>
            <a:ext cx="216024" cy="758082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5386" y="5115365"/>
            <a:ext cx="1285875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4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884077" cy="372603"/>
          </a:xfrm>
        </p:spPr>
        <p:txBody>
          <a:bodyPr/>
          <a:lstStyle/>
          <a:p>
            <a:pPr eaLnBrk="1" hangingPunct="1"/>
            <a:r>
              <a:rPr lang="en-US" altLang="zh-TW" dirty="0"/>
              <a:t>GPIO Interrupt pin setting</a:t>
            </a:r>
            <a:endParaRPr lang="en-US" altLang="zh-TW" sz="2800" dirty="0" smtClean="0"/>
          </a:p>
        </p:txBody>
      </p:sp>
      <p:sp>
        <p:nvSpPr>
          <p:cNvPr id="14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17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302341" y="908720"/>
            <a:ext cx="8535071" cy="489743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Clr>
                <a:schemeClr val="accent2"/>
              </a:buClr>
              <a:defRPr/>
            </a:pPr>
            <a:r>
              <a:rPr lang="en-US" altLang="zh-TW" sz="2000" b="1" kern="0" dirty="0" smtClean="0"/>
              <a:t>GPIO pin mode : </a:t>
            </a:r>
            <a:r>
              <a:rPr lang="en-US" altLang="zh-TW" sz="2000" kern="0" dirty="0" smtClean="0"/>
              <a:t>Input</a:t>
            </a:r>
            <a:endParaRPr lang="en-US" altLang="zh-TW" sz="2000" kern="0" dirty="0"/>
          </a:p>
          <a:p>
            <a:pPr lvl="1">
              <a:defRPr/>
            </a:pPr>
            <a:r>
              <a:rPr lang="en-US" altLang="zh-TW" sz="1800" dirty="0" err="1" smtClean="0"/>
              <a:t>GPIO_SetMode</a:t>
            </a:r>
            <a:r>
              <a:rPr lang="en-US" altLang="zh-TW" sz="1800" dirty="0" smtClean="0"/>
              <a:t>(PB, BIT15, </a:t>
            </a:r>
            <a:r>
              <a:rPr lang="en-US" altLang="zh-TW" sz="1800" b="1" dirty="0" smtClean="0">
                <a:solidFill>
                  <a:schemeClr val="accent2"/>
                </a:solidFill>
              </a:rPr>
              <a:t>GPIO_MODE_INPUT</a:t>
            </a:r>
            <a:r>
              <a:rPr lang="en-US" altLang="zh-TW" sz="1800" dirty="0" smtClean="0"/>
              <a:t>);</a:t>
            </a:r>
          </a:p>
          <a:p>
            <a:pPr>
              <a:spcBef>
                <a:spcPts val="1800"/>
              </a:spcBef>
              <a:buClr>
                <a:schemeClr val="accent2"/>
              </a:buClr>
              <a:defRPr/>
            </a:pPr>
            <a:r>
              <a:rPr lang="en-US" altLang="zh-TW" sz="2000" b="1" kern="0" dirty="0" smtClean="0"/>
              <a:t>GPIO interrupt trigger type : </a:t>
            </a:r>
            <a:r>
              <a:rPr lang="en-US" altLang="zh-TW" sz="1600" kern="0" dirty="0" smtClean="0"/>
              <a:t>RISING/FALLING/BOTH_EDGE/HIGH/LOW</a:t>
            </a:r>
            <a:endParaRPr lang="en-US" altLang="zh-TW" sz="1600" kern="0" dirty="0"/>
          </a:p>
          <a:p>
            <a:pPr lvl="1">
              <a:spcBef>
                <a:spcPts val="600"/>
              </a:spcBef>
              <a:defRPr/>
            </a:pPr>
            <a:r>
              <a:rPr lang="en-US" altLang="zh-TW" sz="1800" dirty="0">
                <a:solidFill>
                  <a:srgbClr val="FF0000"/>
                </a:solidFill>
              </a:rPr>
              <a:t>GPIO_EnableEINT1 </a:t>
            </a:r>
            <a:r>
              <a:rPr lang="en-US" altLang="zh-TW" sz="1800" dirty="0" smtClean="0"/>
              <a:t>(PB, BIT15, </a:t>
            </a:r>
            <a:r>
              <a:rPr lang="en-US" altLang="zh-TW" sz="1800" dirty="0" smtClean="0">
                <a:solidFill>
                  <a:schemeClr val="accent2"/>
                </a:solidFill>
              </a:rPr>
              <a:t>GPIO_INT_</a:t>
            </a:r>
            <a:r>
              <a:rPr lang="en-US" altLang="zh-TW" sz="1800" b="1" dirty="0" smtClean="0">
                <a:solidFill>
                  <a:schemeClr val="accent2"/>
                </a:solidFill>
              </a:rPr>
              <a:t>FALLING</a:t>
            </a:r>
            <a:r>
              <a:rPr lang="en-US" altLang="zh-TW" sz="1800" dirty="0" smtClean="0"/>
              <a:t>);</a:t>
            </a:r>
          </a:p>
          <a:p>
            <a:pPr>
              <a:spcBef>
                <a:spcPts val="1800"/>
              </a:spcBef>
              <a:buClr>
                <a:schemeClr val="accent2"/>
              </a:buClr>
              <a:defRPr/>
            </a:pPr>
            <a:r>
              <a:rPr lang="en-US" altLang="zh-TW" sz="2000" b="1" kern="0" dirty="0"/>
              <a:t>GPIO </a:t>
            </a:r>
            <a:r>
              <a:rPr lang="en-US" altLang="zh-TW" sz="2000" b="1" kern="0" dirty="0" smtClean="0"/>
              <a:t>Interrupt :</a:t>
            </a:r>
            <a:endParaRPr lang="en-US" altLang="zh-TW" sz="1800" kern="0" dirty="0"/>
          </a:p>
          <a:p>
            <a:pPr lvl="1">
              <a:defRPr/>
            </a:pPr>
            <a:r>
              <a:rPr lang="en-US" altLang="zh-TW" sz="1800" dirty="0" err="1" smtClean="0"/>
              <a:t>NVIC_EnableIRQ</a:t>
            </a:r>
            <a:r>
              <a:rPr lang="en-US" altLang="zh-TW" sz="1800" dirty="0" smtClean="0"/>
              <a:t>(</a:t>
            </a:r>
            <a:r>
              <a:rPr lang="en-US" altLang="zh-TW" sz="1800" dirty="0">
                <a:solidFill>
                  <a:schemeClr val="accent2"/>
                </a:solidFill>
              </a:rPr>
              <a:t>EINT1_IRQn</a:t>
            </a:r>
            <a:r>
              <a:rPr lang="en-US" altLang="zh-TW" sz="1800" dirty="0" smtClean="0"/>
              <a:t>);  </a:t>
            </a:r>
          </a:p>
          <a:p>
            <a:pPr>
              <a:spcBef>
                <a:spcPts val="1800"/>
              </a:spcBef>
              <a:buClr>
                <a:schemeClr val="accent2"/>
              </a:buClr>
              <a:defRPr/>
            </a:pPr>
            <a:r>
              <a:rPr lang="en-US" altLang="zh-TW" sz="2000" b="1" kern="0" dirty="0" smtClean="0"/>
              <a:t>GPIO pin </a:t>
            </a:r>
            <a:r>
              <a:rPr lang="en-US" altLang="zh-TW" sz="2000" b="1" kern="0" dirty="0" err="1" smtClean="0"/>
              <a:t>debouncing</a:t>
            </a:r>
            <a:r>
              <a:rPr lang="en-US" altLang="zh-TW" sz="2000" b="1" kern="0" dirty="0" smtClean="0"/>
              <a:t>:</a:t>
            </a:r>
          </a:p>
          <a:p>
            <a:pPr lvl="1">
              <a:defRPr/>
            </a:pPr>
            <a:r>
              <a:rPr lang="en-US" altLang="zh-TW" sz="1600" dirty="0" err="1" smtClean="0"/>
              <a:t>Debounce</a:t>
            </a:r>
            <a:r>
              <a:rPr lang="en-US" altLang="zh-TW" sz="1600" dirty="0" smtClean="0"/>
              <a:t> Clock Source = </a:t>
            </a:r>
            <a:r>
              <a:rPr lang="en-US" altLang="zh-TW" sz="1600" b="1" dirty="0" smtClean="0">
                <a:solidFill>
                  <a:schemeClr val="accent2"/>
                </a:solidFill>
              </a:rPr>
              <a:t>LIRC (10KHz)</a:t>
            </a:r>
            <a:r>
              <a:rPr lang="en-US" altLang="zh-TW" sz="1600" dirty="0" smtClean="0">
                <a:solidFill>
                  <a:schemeClr val="accent2"/>
                </a:solidFill>
              </a:rPr>
              <a:t> or </a:t>
            </a:r>
            <a:r>
              <a:rPr lang="en-US" altLang="zh-TW" sz="1600" b="1" dirty="0" smtClean="0">
                <a:solidFill>
                  <a:schemeClr val="accent2"/>
                </a:solidFill>
              </a:rPr>
              <a:t>HCLK</a:t>
            </a:r>
          </a:p>
          <a:p>
            <a:pPr lvl="1">
              <a:defRPr/>
            </a:pPr>
            <a:r>
              <a:rPr lang="en-US" altLang="zh-TW" sz="1600" dirty="0" smtClean="0"/>
              <a:t>GPIO_SET_DEBOUNCE_TIME(</a:t>
            </a:r>
            <a:r>
              <a:rPr lang="en-US" altLang="zh-TW" sz="1600" dirty="0" smtClean="0">
                <a:solidFill>
                  <a:schemeClr val="accent2"/>
                </a:solidFill>
              </a:rPr>
              <a:t>GPIO_DBCLKSRC_LIRC</a:t>
            </a:r>
            <a:r>
              <a:rPr lang="en-US" altLang="zh-TW" sz="1600" dirty="0" smtClean="0"/>
              <a:t>, </a:t>
            </a:r>
            <a:r>
              <a:rPr lang="en-US" altLang="zh-TW" sz="1600" dirty="0">
                <a:solidFill>
                  <a:schemeClr val="accent2"/>
                </a:solidFill>
              </a:rPr>
              <a:t>GPIO_DBCLKSEL_64</a:t>
            </a:r>
            <a:r>
              <a:rPr lang="en-US" altLang="zh-TW" sz="1600" dirty="0" smtClean="0"/>
              <a:t>);</a:t>
            </a:r>
          </a:p>
          <a:p>
            <a:pPr lvl="1">
              <a:defRPr/>
            </a:pPr>
            <a:r>
              <a:rPr lang="en-US" altLang="zh-TW" sz="1600" dirty="0" smtClean="0"/>
              <a:t>GPIO_ENABLE_DEBOUNCE(PB, BIT15);</a:t>
            </a:r>
            <a:endParaRPr lang="en-US" altLang="zh-TW" sz="1800" b="1" kern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445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6875280" cy="372603"/>
          </a:xfrm>
        </p:spPr>
        <p:txBody>
          <a:bodyPr/>
          <a:lstStyle/>
          <a:p>
            <a:pPr eaLnBrk="1" hangingPunct="1"/>
            <a:r>
              <a:rPr lang="en-US" altLang="zh-TW" dirty="0" err="1"/>
              <a:t>SampleCode</a:t>
            </a:r>
            <a:r>
              <a:rPr lang="en-US" altLang="zh-TW" dirty="0"/>
              <a:t>: </a:t>
            </a:r>
            <a:r>
              <a:rPr lang="en-US" altLang="zh-TW" dirty="0" err="1" smtClean="0"/>
              <a:t>GPIO_ExtInt</a:t>
            </a:r>
            <a:r>
              <a:rPr lang="en-US" altLang="zh-TW" dirty="0"/>
              <a:t> (with modification) </a:t>
            </a:r>
            <a:endParaRPr lang="en-US" altLang="zh-TW" sz="2800" dirty="0" smtClean="0"/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18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792810"/>
            <a:ext cx="7776864" cy="5948558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5436096" y="1484784"/>
            <a:ext cx="3456384" cy="52322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dirty="0" smtClean="0">
                <a:solidFill>
                  <a:srgbClr val="C00000"/>
                </a:solidFill>
              </a:rPr>
              <a:t>INT0 </a:t>
            </a:r>
            <a:r>
              <a:rPr lang="en-US" altLang="zh-TW" sz="1400" dirty="0">
                <a:solidFill>
                  <a:srgbClr val="C00000"/>
                </a:solidFill>
              </a:rPr>
              <a:t>/PB14 : </a:t>
            </a:r>
            <a:r>
              <a:rPr lang="en-US" altLang="zh-TW" sz="1400" dirty="0" smtClean="0">
                <a:solidFill>
                  <a:srgbClr val="C00000"/>
                </a:solidFill>
              </a:rPr>
              <a:t>unstable, </a:t>
            </a:r>
            <a:r>
              <a:rPr lang="en-US" altLang="zh-TW" sz="1400" dirty="0">
                <a:solidFill>
                  <a:srgbClr val="C00000"/>
                </a:solidFill>
              </a:rPr>
              <a:t>not </a:t>
            </a:r>
            <a:r>
              <a:rPr lang="en-US" altLang="zh-TW" sz="1400" dirty="0" smtClean="0">
                <a:solidFill>
                  <a:srgbClr val="C00000"/>
                </a:solidFill>
              </a:rPr>
              <a:t>recommended</a:t>
            </a:r>
            <a:endParaRPr lang="en-US" altLang="zh-TW" sz="1400" dirty="0">
              <a:solidFill>
                <a:srgbClr val="C00000"/>
              </a:solidFill>
            </a:endParaRPr>
          </a:p>
          <a:p>
            <a:r>
              <a:rPr lang="en-US" altLang="zh-TW" sz="1400" dirty="0" smtClean="0">
                <a:solidFill>
                  <a:srgbClr val="C00000"/>
                </a:solidFill>
              </a:rPr>
              <a:t>INT1 </a:t>
            </a:r>
            <a:r>
              <a:rPr lang="en-US" altLang="zh-TW" sz="1400" dirty="0">
                <a:solidFill>
                  <a:srgbClr val="C00000"/>
                </a:solidFill>
              </a:rPr>
              <a:t>/PB15 </a:t>
            </a:r>
            <a:r>
              <a:rPr lang="en-US" altLang="zh-TW" sz="1400" dirty="0" smtClean="0">
                <a:solidFill>
                  <a:srgbClr val="C00000"/>
                </a:solidFill>
              </a:rPr>
              <a:t>:</a:t>
            </a:r>
            <a:endParaRPr lang="zh-TW" altLang="en-US" sz="1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17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3884077" cy="372603"/>
          </a:xfrm>
        </p:spPr>
        <p:txBody>
          <a:bodyPr/>
          <a:lstStyle/>
          <a:p>
            <a:pPr eaLnBrk="1" hangingPunct="1"/>
            <a:r>
              <a:rPr lang="en-US" altLang="zh-TW" dirty="0"/>
              <a:t>GPIO Interrupt pin setting</a:t>
            </a:r>
            <a:endParaRPr lang="en-US" altLang="zh-TW" sz="2800" dirty="0" smtClean="0"/>
          </a:p>
        </p:txBody>
      </p:sp>
      <p:sp>
        <p:nvSpPr>
          <p:cNvPr id="14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19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302341" y="908720"/>
            <a:ext cx="8535071" cy="489743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Clr>
                <a:schemeClr val="accent2"/>
              </a:buClr>
              <a:defRPr/>
            </a:pPr>
            <a:r>
              <a:rPr lang="en-US" altLang="zh-TW" sz="2000" b="1" kern="0" dirty="0" smtClean="0"/>
              <a:t>GPIO pin mode : </a:t>
            </a:r>
            <a:r>
              <a:rPr lang="en-US" altLang="zh-TW" sz="2000" kern="0" dirty="0" smtClean="0"/>
              <a:t>Input</a:t>
            </a:r>
            <a:endParaRPr lang="en-US" altLang="zh-TW" sz="2000" kern="0" dirty="0"/>
          </a:p>
          <a:p>
            <a:pPr lvl="1">
              <a:defRPr/>
            </a:pPr>
            <a:r>
              <a:rPr lang="en-US" altLang="zh-TW" sz="1800" dirty="0" err="1" smtClean="0"/>
              <a:t>GPIO_SetMode</a:t>
            </a:r>
            <a:r>
              <a:rPr lang="en-US" altLang="zh-TW" sz="1800" dirty="0" smtClean="0"/>
              <a:t>(PA, BIT12, </a:t>
            </a:r>
            <a:r>
              <a:rPr lang="en-US" altLang="zh-TW" sz="1800" b="1" dirty="0" smtClean="0">
                <a:solidFill>
                  <a:schemeClr val="accent2"/>
                </a:solidFill>
              </a:rPr>
              <a:t>GPIO_MODE_INPUT</a:t>
            </a:r>
            <a:r>
              <a:rPr lang="en-US" altLang="zh-TW" sz="1800" dirty="0" smtClean="0"/>
              <a:t>);</a:t>
            </a:r>
          </a:p>
          <a:p>
            <a:pPr>
              <a:spcBef>
                <a:spcPts val="1800"/>
              </a:spcBef>
              <a:buClr>
                <a:schemeClr val="accent2"/>
              </a:buClr>
              <a:defRPr/>
            </a:pPr>
            <a:r>
              <a:rPr lang="en-US" altLang="zh-TW" sz="2000" b="1" kern="0" dirty="0" smtClean="0"/>
              <a:t>GPIO interrupt trigger type : </a:t>
            </a:r>
            <a:r>
              <a:rPr lang="en-US" altLang="zh-TW" sz="1600" kern="0" dirty="0" smtClean="0"/>
              <a:t>RISING/FALLING/BOTH_EDGE/HIGH/LOW</a:t>
            </a:r>
            <a:endParaRPr lang="en-US" altLang="zh-TW" sz="1600" kern="0" dirty="0"/>
          </a:p>
          <a:p>
            <a:pPr lvl="1">
              <a:spcBef>
                <a:spcPts val="600"/>
              </a:spcBef>
              <a:defRPr/>
            </a:pPr>
            <a:r>
              <a:rPr lang="en-US" altLang="zh-TW" sz="1800" dirty="0" err="1" smtClean="0">
                <a:solidFill>
                  <a:srgbClr val="FF0000"/>
                </a:solidFill>
              </a:rPr>
              <a:t>GPIO_EnableInt</a:t>
            </a:r>
            <a:r>
              <a:rPr lang="en-US" altLang="zh-TW" sz="1800" dirty="0" smtClean="0"/>
              <a:t>(PA, BIT12, </a:t>
            </a:r>
            <a:r>
              <a:rPr lang="en-US" altLang="zh-TW" sz="1800" dirty="0">
                <a:solidFill>
                  <a:schemeClr val="accent2"/>
                </a:solidFill>
              </a:rPr>
              <a:t>GPIO_INT_</a:t>
            </a:r>
            <a:r>
              <a:rPr lang="en-US" altLang="zh-TW" sz="1800" b="1" dirty="0">
                <a:solidFill>
                  <a:schemeClr val="accent2"/>
                </a:solidFill>
              </a:rPr>
              <a:t>FALLING</a:t>
            </a:r>
            <a:r>
              <a:rPr lang="en-US" altLang="zh-TW" sz="1800" dirty="0" smtClean="0"/>
              <a:t>);</a:t>
            </a:r>
          </a:p>
          <a:p>
            <a:pPr>
              <a:spcBef>
                <a:spcPts val="1800"/>
              </a:spcBef>
              <a:buClr>
                <a:schemeClr val="accent2"/>
              </a:buClr>
              <a:defRPr/>
            </a:pPr>
            <a:r>
              <a:rPr lang="en-US" altLang="zh-TW" sz="2000" b="1" kern="0" dirty="0"/>
              <a:t>GPIO </a:t>
            </a:r>
            <a:r>
              <a:rPr lang="en-US" altLang="zh-TW" sz="2000" b="1" kern="0" dirty="0" smtClean="0"/>
              <a:t>Interrupt groups:  </a:t>
            </a:r>
            <a:r>
              <a:rPr lang="en-US" altLang="zh-TW" sz="1800" kern="0" dirty="0" smtClean="0"/>
              <a:t>AB </a:t>
            </a:r>
            <a:r>
              <a:rPr lang="en-US" altLang="zh-TW" sz="1800" kern="0" dirty="0"/>
              <a:t>or </a:t>
            </a:r>
            <a:r>
              <a:rPr lang="en-US" altLang="zh-TW" sz="1800" kern="0" dirty="0" smtClean="0"/>
              <a:t>CDE</a:t>
            </a:r>
            <a:endParaRPr lang="en-US" altLang="zh-TW" sz="1800" kern="0" dirty="0"/>
          </a:p>
          <a:p>
            <a:pPr lvl="1">
              <a:defRPr/>
            </a:pPr>
            <a:r>
              <a:rPr lang="en-US" altLang="zh-TW" sz="1800" dirty="0" err="1" smtClean="0"/>
              <a:t>NVIC_EnableIRQ</a:t>
            </a:r>
            <a:r>
              <a:rPr lang="en-US" altLang="zh-TW" sz="1800" dirty="0" smtClean="0"/>
              <a:t>(</a:t>
            </a:r>
            <a:r>
              <a:rPr lang="en-US" altLang="zh-TW" sz="1800" dirty="0" err="1" smtClean="0">
                <a:solidFill>
                  <a:schemeClr val="accent2"/>
                </a:solidFill>
              </a:rPr>
              <a:t>GPAB_IRQn</a:t>
            </a:r>
            <a:r>
              <a:rPr lang="en-US" altLang="zh-TW" sz="1800" dirty="0"/>
              <a:t>);  // </a:t>
            </a:r>
            <a:r>
              <a:rPr lang="en-US" altLang="zh-TW" sz="1800" dirty="0" smtClean="0"/>
              <a:t>AB </a:t>
            </a:r>
            <a:r>
              <a:rPr lang="en-US" altLang="zh-TW" sz="1800" dirty="0"/>
              <a:t>group share 1 interrupt to CPU</a:t>
            </a:r>
          </a:p>
          <a:p>
            <a:pPr lvl="1">
              <a:defRPr/>
            </a:pPr>
            <a:r>
              <a:rPr lang="en-US" altLang="zh-TW" sz="1800" dirty="0" err="1" smtClean="0"/>
              <a:t>NVIC_EnableIRQ</a:t>
            </a:r>
            <a:r>
              <a:rPr lang="en-US" altLang="zh-TW" sz="1800" dirty="0" smtClean="0"/>
              <a:t>(</a:t>
            </a:r>
            <a:r>
              <a:rPr lang="en-US" altLang="zh-TW" sz="1800" dirty="0" err="1" smtClean="0">
                <a:solidFill>
                  <a:schemeClr val="accent2"/>
                </a:solidFill>
              </a:rPr>
              <a:t>GPCDE_IRQn</a:t>
            </a:r>
            <a:r>
              <a:rPr lang="en-US" altLang="zh-TW" sz="1800" dirty="0"/>
              <a:t>);  // </a:t>
            </a:r>
            <a:r>
              <a:rPr lang="en-US" altLang="zh-TW" sz="1800" dirty="0" smtClean="0"/>
              <a:t>CDE </a:t>
            </a:r>
            <a:r>
              <a:rPr lang="en-US" altLang="zh-TW" sz="1800" dirty="0"/>
              <a:t>group share 1 interrupt to CPU</a:t>
            </a:r>
          </a:p>
          <a:p>
            <a:pPr>
              <a:spcBef>
                <a:spcPts val="1800"/>
              </a:spcBef>
              <a:buClr>
                <a:schemeClr val="accent2"/>
              </a:buClr>
              <a:defRPr/>
            </a:pPr>
            <a:r>
              <a:rPr lang="en-US" altLang="zh-TW" sz="2000" b="1" kern="0" dirty="0"/>
              <a:t>GPIO </a:t>
            </a:r>
            <a:r>
              <a:rPr lang="en-US" altLang="zh-TW" sz="2000" b="1" kern="0" dirty="0" smtClean="0"/>
              <a:t>pin </a:t>
            </a:r>
            <a:r>
              <a:rPr lang="en-US" altLang="zh-TW" sz="2000" b="1" kern="0" dirty="0" err="1" smtClean="0"/>
              <a:t>debouncing</a:t>
            </a:r>
            <a:r>
              <a:rPr lang="en-US" altLang="zh-TW" sz="2000" b="1" kern="0" dirty="0" smtClean="0"/>
              <a:t>:</a:t>
            </a:r>
            <a:endParaRPr lang="en-US" altLang="zh-TW" sz="2000" b="1" kern="0" dirty="0"/>
          </a:p>
          <a:p>
            <a:pPr lvl="1">
              <a:defRPr/>
            </a:pPr>
            <a:r>
              <a:rPr lang="en-US" altLang="zh-TW" sz="1600" dirty="0" err="1" smtClean="0"/>
              <a:t>Debounce</a:t>
            </a:r>
            <a:r>
              <a:rPr lang="en-US" altLang="zh-TW" sz="1600" dirty="0" smtClean="0"/>
              <a:t> Clock Source = </a:t>
            </a:r>
            <a:r>
              <a:rPr lang="en-US" altLang="zh-TW" sz="1600" b="1" dirty="0" smtClean="0">
                <a:solidFill>
                  <a:schemeClr val="accent2"/>
                </a:solidFill>
              </a:rPr>
              <a:t>LIRC (10KHz)</a:t>
            </a:r>
            <a:r>
              <a:rPr lang="en-US" altLang="zh-TW" sz="1600" dirty="0" smtClean="0">
                <a:solidFill>
                  <a:schemeClr val="accent2"/>
                </a:solidFill>
              </a:rPr>
              <a:t> or </a:t>
            </a:r>
            <a:r>
              <a:rPr lang="en-US" altLang="zh-TW" sz="1600" b="1" dirty="0" smtClean="0">
                <a:solidFill>
                  <a:schemeClr val="accent2"/>
                </a:solidFill>
              </a:rPr>
              <a:t>HCLK</a:t>
            </a:r>
          </a:p>
          <a:p>
            <a:pPr lvl="1">
              <a:defRPr/>
            </a:pPr>
            <a:r>
              <a:rPr lang="en-US" altLang="zh-TW" sz="1600" dirty="0" smtClean="0"/>
              <a:t>GPIO_SET_DEBOUNCE_TIME(</a:t>
            </a:r>
            <a:r>
              <a:rPr lang="en-US" altLang="zh-TW" sz="1600" dirty="0" smtClean="0">
                <a:solidFill>
                  <a:schemeClr val="accent2"/>
                </a:solidFill>
              </a:rPr>
              <a:t>GPIO_DBCLKSRC_LIRC</a:t>
            </a:r>
            <a:r>
              <a:rPr lang="en-US" altLang="zh-TW" sz="1600" dirty="0" smtClean="0"/>
              <a:t>, </a:t>
            </a:r>
            <a:r>
              <a:rPr lang="en-US" altLang="zh-TW" sz="1600" dirty="0">
                <a:solidFill>
                  <a:schemeClr val="accent2"/>
                </a:solidFill>
              </a:rPr>
              <a:t>GPIO_DBCLKSEL_64</a:t>
            </a:r>
            <a:r>
              <a:rPr lang="en-US" altLang="zh-TW" sz="1600" dirty="0" smtClean="0"/>
              <a:t>);</a:t>
            </a:r>
          </a:p>
          <a:p>
            <a:pPr lvl="1">
              <a:defRPr/>
            </a:pPr>
            <a:r>
              <a:rPr lang="en-US" altLang="zh-TW" sz="1600" dirty="0" smtClean="0"/>
              <a:t>GPIO_ENABLE_DEBOUNCE(PA, BIT12);</a:t>
            </a:r>
            <a:endParaRPr lang="en-US" altLang="zh-TW" sz="1800" b="1" kern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8288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2928687" cy="372603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Polling vs Interrupt</a:t>
            </a:r>
            <a:endParaRPr lang="en-US" altLang="zh-TW" sz="2800" dirty="0" smtClean="0"/>
          </a:p>
        </p:txBody>
      </p:sp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CA9ED92-65D7-4721-8117-60AE27A4DBB8}" type="slidenum">
              <a:rPr kumimoji="0" lang="en-US" altLang="zh-TW" sz="1400" b="1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37465" y="1475049"/>
            <a:ext cx="7654035" cy="3384376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Times New Roman" pitchFamily="18" charset="0"/>
              <a:buChar char="►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Clr>
                <a:schemeClr val="accent2"/>
              </a:buClr>
              <a:defRPr/>
            </a:pPr>
            <a:r>
              <a:rPr lang="en-US" altLang="zh-TW" sz="2400" b="1" kern="0" dirty="0" smtClean="0"/>
              <a:t>Polling</a:t>
            </a:r>
            <a:endParaRPr lang="en-US" altLang="zh-TW" sz="2400" kern="0" dirty="0"/>
          </a:p>
          <a:p>
            <a:pPr lvl="1">
              <a:defRPr/>
            </a:pPr>
            <a:r>
              <a:rPr lang="en-US" altLang="zh-TW" sz="2000" dirty="0" smtClean="0"/>
              <a:t>Waste CPU’s processing time and energy</a:t>
            </a:r>
          </a:p>
          <a:p>
            <a:pPr lvl="1">
              <a:defRPr/>
            </a:pPr>
            <a:r>
              <a:rPr lang="en-US" altLang="zh-TW" sz="2000" dirty="0" smtClean="0"/>
              <a:t>Most of the time, nothing changes</a:t>
            </a:r>
          </a:p>
          <a:p>
            <a:pPr>
              <a:spcBef>
                <a:spcPts val="1800"/>
              </a:spcBef>
              <a:buClr>
                <a:schemeClr val="accent2"/>
              </a:buClr>
              <a:defRPr/>
            </a:pPr>
            <a:r>
              <a:rPr lang="en-US" altLang="zh-TW" sz="2400" b="1" kern="0" dirty="0" smtClean="0"/>
              <a:t>Interrupt</a:t>
            </a:r>
            <a:endParaRPr lang="en-US" altLang="zh-TW" sz="2400" kern="0" dirty="0"/>
          </a:p>
          <a:p>
            <a:pPr lvl="1">
              <a:spcBef>
                <a:spcPts val="600"/>
              </a:spcBef>
              <a:defRPr/>
            </a:pPr>
            <a:r>
              <a:rPr lang="en-US" altLang="zh-TW" sz="2000" dirty="0" smtClean="0"/>
              <a:t>Specific type of an </a:t>
            </a:r>
            <a:r>
              <a:rPr lang="en-US" altLang="zh-TW" sz="2000" b="1" u="sng" dirty="0" smtClean="0"/>
              <a:t>exception</a:t>
            </a:r>
          </a:p>
          <a:p>
            <a:pPr lvl="1">
              <a:spcBef>
                <a:spcPts val="600"/>
              </a:spcBef>
              <a:defRPr/>
            </a:pPr>
            <a:r>
              <a:rPr lang="en-US" altLang="zh-TW" sz="2000" dirty="0" smtClean="0"/>
              <a:t>Exception is a hardware-invoked subroutine call.</a:t>
            </a:r>
          </a:p>
          <a:p>
            <a:pPr lvl="1">
              <a:spcBef>
                <a:spcPts val="600"/>
              </a:spcBef>
              <a:defRPr/>
            </a:pPr>
            <a:r>
              <a:rPr lang="en-US" altLang="zh-TW" sz="2000" dirty="0" smtClean="0"/>
              <a:t>Subroutine is called an </a:t>
            </a:r>
            <a:r>
              <a:rPr lang="en-US" altLang="zh-TW" sz="2000" b="1" dirty="0" smtClean="0"/>
              <a:t>Interrupt Service Routine (ISR) </a:t>
            </a:r>
            <a:r>
              <a:rPr lang="en-US" altLang="zh-TW" sz="2000" dirty="0" smtClean="0"/>
              <a:t>or </a:t>
            </a:r>
            <a:r>
              <a:rPr lang="en-US" altLang="zh-TW" sz="2000" b="1" dirty="0" smtClean="0"/>
              <a:t>Interrupt handler</a:t>
            </a:r>
            <a:r>
              <a:rPr lang="en-US" altLang="zh-TW" sz="2000" dirty="0" smtClean="0"/>
              <a:t>.</a:t>
            </a:r>
          </a:p>
        </p:txBody>
      </p:sp>
      <p:sp>
        <p:nvSpPr>
          <p:cNvPr id="3" name="矩形 2"/>
          <p:cNvSpPr/>
          <p:nvPr/>
        </p:nvSpPr>
        <p:spPr>
          <a:xfrm>
            <a:off x="346096" y="837146"/>
            <a:ext cx="83419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chemeClr val="tx1"/>
                </a:solidFill>
                <a:latin typeface="+mn-lt"/>
              </a:rPr>
              <a:t>There are many ways to structure the flow of the </a:t>
            </a:r>
            <a:r>
              <a:rPr lang="en-US" altLang="zh-TW" sz="2400" dirty="0" smtClean="0">
                <a:solidFill>
                  <a:schemeClr val="tx1"/>
                </a:solidFill>
                <a:latin typeface="+mn-lt"/>
              </a:rPr>
              <a:t>application:</a:t>
            </a:r>
            <a:endParaRPr lang="zh-TW" altLang="en-US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036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6567504" cy="372603"/>
          </a:xfrm>
        </p:spPr>
        <p:txBody>
          <a:bodyPr/>
          <a:lstStyle/>
          <a:p>
            <a:pPr eaLnBrk="1" hangingPunct="1"/>
            <a:r>
              <a:rPr lang="en-US" altLang="zh-TW" dirty="0" err="1"/>
              <a:t>SampleCode</a:t>
            </a:r>
            <a:r>
              <a:rPr lang="en-US" altLang="zh-TW" dirty="0"/>
              <a:t>: </a:t>
            </a:r>
            <a:r>
              <a:rPr lang="en-US" altLang="zh-TW" dirty="0" smtClean="0"/>
              <a:t>GPIO_IRQ (with modification) </a:t>
            </a:r>
            <a:endParaRPr lang="en-US" altLang="zh-TW" sz="2800" dirty="0" smtClean="0"/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20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67544" y="836712"/>
            <a:ext cx="61024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solidFill>
                  <a:schemeClr val="accent2"/>
                </a:solidFill>
              </a:rPr>
              <a:t>// wire </a:t>
            </a:r>
            <a:r>
              <a:rPr lang="zh-TW" altLang="en-US" sz="1600" dirty="0" smtClean="0">
                <a:solidFill>
                  <a:schemeClr val="accent2"/>
                </a:solidFill>
              </a:rPr>
              <a:t>P</a:t>
            </a:r>
            <a:r>
              <a:rPr lang="en-US" altLang="zh-TW" sz="1600" dirty="0" smtClean="0">
                <a:solidFill>
                  <a:schemeClr val="accent2"/>
                </a:solidFill>
              </a:rPr>
              <a:t>A</a:t>
            </a:r>
            <a:r>
              <a:rPr lang="zh-TW" altLang="en-US" sz="1600" dirty="0" smtClean="0">
                <a:solidFill>
                  <a:schemeClr val="accent2"/>
                </a:solidFill>
              </a:rPr>
              <a:t>12</a:t>
            </a:r>
            <a:r>
              <a:rPr lang="zh-TW" altLang="en-US" sz="1600" dirty="0">
                <a:solidFill>
                  <a:schemeClr val="accent2"/>
                </a:solidFill>
              </a:rPr>
              <a:t>,13,14 to Ground will trigger interrupt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196752"/>
            <a:ext cx="6480720" cy="5264972"/>
          </a:xfrm>
          <a:prstGeom prst="rect">
            <a:avLst/>
          </a:prstGeom>
        </p:spPr>
      </p:pic>
      <p:grpSp>
        <p:nvGrpSpPr>
          <p:cNvPr id="19" name="群組 18"/>
          <p:cNvGrpSpPr/>
          <p:nvPr/>
        </p:nvGrpSpPr>
        <p:grpSpPr>
          <a:xfrm>
            <a:off x="5262522" y="3789040"/>
            <a:ext cx="3701966" cy="2808312"/>
            <a:chOff x="5334530" y="3861048"/>
            <a:chExt cx="3701966" cy="2808312"/>
          </a:xfrm>
        </p:grpSpPr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34530" y="3861048"/>
              <a:ext cx="3701966" cy="2192287"/>
            </a:xfrm>
            <a:prstGeom prst="rect">
              <a:avLst/>
            </a:prstGeom>
          </p:spPr>
        </p:pic>
        <p:sp>
          <p:nvSpPr>
            <p:cNvPr id="9" name="橢圓 8"/>
            <p:cNvSpPr/>
            <p:nvPr/>
          </p:nvSpPr>
          <p:spPr bwMode="auto">
            <a:xfrm>
              <a:off x="6929471" y="5445224"/>
              <a:ext cx="360040" cy="288032"/>
            </a:xfrm>
            <a:prstGeom prst="ellipse">
              <a:avLst/>
            </a:prstGeom>
            <a:noFill/>
            <a:ln w="190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normalizeH="0" baseline="0" smtClean="0">
                <a:ln>
                  <a:noFill/>
                </a:ln>
                <a:solidFill>
                  <a:schemeClr val="accent1"/>
                </a:solidFill>
                <a:effectLst/>
                <a:latin typeface="Arial" charset="0"/>
              </a:endParaRPr>
            </a:p>
          </p:txBody>
        </p:sp>
        <p:sp>
          <p:nvSpPr>
            <p:cNvPr id="10" name="橢圓 9"/>
            <p:cNvSpPr/>
            <p:nvPr/>
          </p:nvSpPr>
          <p:spPr bwMode="auto">
            <a:xfrm>
              <a:off x="8441639" y="5157192"/>
              <a:ext cx="288032" cy="144016"/>
            </a:xfrm>
            <a:prstGeom prst="ellipse">
              <a:avLst/>
            </a:prstGeom>
            <a:noFill/>
            <a:ln w="190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normalizeH="0" baseline="0" smtClean="0">
                <a:ln>
                  <a:noFill/>
                </a:ln>
                <a:solidFill>
                  <a:schemeClr val="accent1"/>
                </a:solidFill>
                <a:effectLst/>
                <a:latin typeface="Arial" charset="0"/>
              </a:endParaRPr>
            </a:p>
          </p:txBody>
        </p:sp>
        <p:sp>
          <p:nvSpPr>
            <p:cNvPr id="11" name="橢圓 10"/>
            <p:cNvSpPr/>
            <p:nvPr/>
          </p:nvSpPr>
          <p:spPr bwMode="auto">
            <a:xfrm>
              <a:off x="6569431" y="5733256"/>
              <a:ext cx="72008" cy="228599"/>
            </a:xfrm>
            <a:prstGeom prst="ellipse">
              <a:avLst/>
            </a:prstGeom>
            <a:noFill/>
            <a:ln w="190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normalizeH="0" baseline="0" smtClean="0">
                <a:ln>
                  <a:noFill/>
                </a:ln>
                <a:solidFill>
                  <a:schemeClr val="accent1"/>
                </a:solidFill>
                <a:effectLst/>
                <a:latin typeface="Arial" charset="0"/>
              </a:endParaRPr>
            </a:p>
          </p:txBody>
        </p:sp>
        <p:cxnSp>
          <p:nvCxnSpPr>
            <p:cNvPr id="13" name="直線單箭頭接點 12"/>
            <p:cNvCxnSpPr/>
            <p:nvPr/>
          </p:nvCxnSpPr>
          <p:spPr bwMode="auto">
            <a:xfrm flipV="1">
              <a:off x="6588224" y="6053335"/>
              <a:ext cx="0" cy="255985"/>
            </a:xfrm>
            <a:prstGeom prst="straightConnector1">
              <a:avLst/>
            </a:prstGeom>
            <a:noFill/>
            <a:ln w="127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4" name="文字方塊 13"/>
            <p:cNvSpPr txBox="1"/>
            <p:nvPr/>
          </p:nvSpPr>
          <p:spPr>
            <a:xfrm>
              <a:off x="6372200" y="6279123"/>
              <a:ext cx="4700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accent2"/>
                  </a:solidFill>
                </a:rPr>
                <a:t>GND</a:t>
              </a:r>
              <a:endParaRPr lang="zh-TW" altLang="en-US" sz="1000" dirty="0">
                <a:solidFill>
                  <a:schemeClr val="accent2"/>
                </a:solidFill>
              </a:endParaRPr>
            </a:p>
          </p:txBody>
        </p:sp>
        <p:cxnSp>
          <p:nvCxnSpPr>
            <p:cNvPr id="15" name="直線單箭頭接點 14"/>
            <p:cNvCxnSpPr/>
            <p:nvPr/>
          </p:nvCxnSpPr>
          <p:spPr bwMode="auto">
            <a:xfrm flipV="1">
              <a:off x="7164288" y="5733257"/>
              <a:ext cx="0" cy="432047"/>
            </a:xfrm>
            <a:prstGeom prst="straightConnector1">
              <a:avLst/>
            </a:prstGeom>
            <a:noFill/>
            <a:ln w="127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6" name="文字方塊 15"/>
            <p:cNvSpPr txBox="1"/>
            <p:nvPr/>
          </p:nvSpPr>
          <p:spPr>
            <a:xfrm>
              <a:off x="6948264" y="6115362"/>
              <a:ext cx="57606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 smtClean="0">
                  <a:solidFill>
                    <a:schemeClr val="accent2"/>
                  </a:solidFill>
                </a:rPr>
                <a:t>PA12, PA13, PA14</a:t>
              </a:r>
              <a:endParaRPr lang="zh-TW" altLang="en-US" sz="1000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2432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6567504" cy="372603"/>
          </a:xfrm>
        </p:spPr>
        <p:txBody>
          <a:bodyPr/>
          <a:lstStyle/>
          <a:p>
            <a:pPr eaLnBrk="1" hangingPunct="1"/>
            <a:r>
              <a:rPr lang="en-US" altLang="zh-TW" dirty="0" err="1"/>
              <a:t>SampleCode</a:t>
            </a:r>
            <a:r>
              <a:rPr lang="en-US" altLang="zh-TW" dirty="0"/>
              <a:t>: </a:t>
            </a:r>
            <a:r>
              <a:rPr lang="en-US" altLang="zh-TW" dirty="0" smtClean="0"/>
              <a:t>GPIO_IRQ (with modification) </a:t>
            </a:r>
            <a:endParaRPr lang="en-US" altLang="zh-TW" sz="2800" dirty="0" smtClean="0"/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21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836712"/>
            <a:ext cx="7056784" cy="412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92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5801268" cy="372603"/>
          </a:xfrm>
        </p:spPr>
        <p:txBody>
          <a:bodyPr/>
          <a:lstStyle/>
          <a:p>
            <a:pPr eaLnBrk="1" hangingPunct="1"/>
            <a:r>
              <a:rPr lang="en-US" altLang="zh-TW" dirty="0" err="1"/>
              <a:t>SampleCode</a:t>
            </a:r>
            <a:r>
              <a:rPr lang="en-US" altLang="zh-TW" dirty="0"/>
              <a:t>: </a:t>
            </a:r>
            <a:r>
              <a:rPr lang="en-US" altLang="zh-TW" dirty="0" smtClean="0"/>
              <a:t>GPIO_IRQ (with keypad) </a:t>
            </a:r>
            <a:endParaRPr lang="en-US" altLang="zh-TW" sz="2800" dirty="0" smtClean="0"/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22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7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1757383"/>
            <a:ext cx="3466771" cy="2803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橢圓 7"/>
          <p:cNvSpPr/>
          <p:nvPr/>
        </p:nvSpPr>
        <p:spPr bwMode="auto">
          <a:xfrm>
            <a:off x="7539506" y="3695206"/>
            <a:ext cx="305013" cy="787917"/>
          </a:xfrm>
          <a:prstGeom prst="ellipse">
            <a:avLst/>
          </a:prstGeom>
          <a:noFill/>
          <a:ln w="1905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charset="0"/>
            </a:endParaRPr>
          </a:p>
        </p:txBody>
      </p:sp>
      <p:sp>
        <p:nvSpPr>
          <p:cNvPr id="9" name="橢圓 8"/>
          <p:cNvSpPr/>
          <p:nvPr/>
        </p:nvSpPr>
        <p:spPr bwMode="auto">
          <a:xfrm>
            <a:off x="7860197" y="3706092"/>
            <a:ext cx="317484" cy="787917"/>
          </a:xfrm>
          <a:prstGeom prst="ellipse">
            <a:avLst/>
          </a:prstGeom>
          <a:noFill/>
          <a:ln w="1905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charset="0"/>
            </a:endParaRPr>
          </a:p>
        </p:txBody>
      </p:sp>
      <p:sp>
        <p:nvSpPr>
          <p:cNvPr id="10" name="橢圓 9"/>
          <p:cNvSpPr/>
          <p:nvPr/>
        </p:nvSpPr>
        <p:spPr bwMode="auto">
          <a:xfrm>
            <a:off x="8159114" y="3706092"/>
            <a:ext cx="305013" cy="787917"/>
          </a:xfrm>
          <a:prstGeom prst="ellipse">
            <a:avLst/>
          </a:prstGeom>
          <a:noFill/>
          <a:ln w="1905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charset="0"/>
            </a:endParaRP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511" y="1460510"/>
            <a:ext cx="4005885" cy="3601481"/>
          </a:xfrm>
          <a:prstGeom prst="rect">
            <a:avLst/>
          </a:prstGeom>
        </p:spPr>
      </p:pic>
      <p:sp>
        <p:nvSpPr>
          <p:cNvPr id="3" name="左大括弧 2"/>
          <p:cNvSpPr/>
          <p:nvPr/>
        </p:nvSpPr>
        <p:spPr bwMode="auto">
          <a:xfrm>
            <a:off x="1403648" y="1628800"/>
            <a:ext cx="360040" cy="842392"/>
          </a:xfrm>
          <a:prstGeom prst="leftBrac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173903" y="1705339"/>
            <a:ext cx="13652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 err="1" smtClean="0">
                <a:solidFill>
                  <a:schemeClr val="accent2"/>
                </a:solidFill>
              </a:rPr>
              <a:t>GPAB_IRQn</a:t>
            </a:r>
            <a:endParaRPr lang="zh-TW" altLang="en-US" sz="1600" b="1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899592" y="321297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chemeClr val="accent2"/>
                </a:solidFill>
              </a:rPr>
              <a:t>0</a:t>
            </a:r>
            <a:endParaRPr lang="zh-TW" altLang="en-US" dirty="0">
              <a:solidFill>
                <a:schemeClr val="accent2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899592" y="400506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chemeClr val="accent2"/>
                </a:solidFill>
              </a:rPr>
              <a:t>0</a:t>
            </a:r>
            <a:endParaRPr lang="zh-TW" altLang="en-US" dirty="0">
              <a:solidFill>
                <a:schemeClr val="accent2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899592" y="472863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chemeClr val="accent2"/>
                </a:solidFill>
              </a:rPr>
              <a:t>0</a:t>
            </a:r>
            <a:endParaRPr lang="zh-TW" alt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746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5801268" cy="372603"/>
          </a:xfrm>
        </p:spPr>
        <p:txBody>
          <a:bodyPr/>
          <a:lstStyle/>
          <a:p>
            <a:pPr eaLnBrk="1" hangingPunct="1"/>
            <a:r>
              <a:rPr lang="en-US" altLang="zh-TW" dirty="0" err="1"/>
              <a:t>SampleCode</a:t>
            </a:r>
            <a:r>
              <a:rPr lang="en-US" altLang="zh-TW" dirty="0"/>
              <a:t>: </a:t>
            </a:r>
            <a:r>
              <a:rPr lang="en-US" altLang="zh-TW" dirty="0" smtClean="0"/>
              <a:t>GPIO_IRQ (with keypad) </a:t>
            </a:r>
            <a:endParaRPr lang="en-US" altLang="zh-TW" sz="2800" dirty="0" smtClean="0"/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23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36712"/>
            <a:ext cx="6910536" cy="5381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64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5801268" cy="372603"/>
          </a:xfrm>
        </p:spPr>
        <p:txBody>
          <a:bodyPr/>
          <a:lstStyle/>
          <a:p>
            <a:pPr eaLnBrk="1" hangingPunct="1"/>
            <a:r>
              <a:rPr lang="en-US" altLang="zh-TW" dirty="0" err="1"/>
              <a:t>SampleCode</a:t>
            </a:r>
            <a:r>
              <a:rPr lang="en-US" altLang="zh-TW" dirty="0"/>
              <a:t>: </a:t>
            </a:r>
            <a:r>
              <a:rPr lang="en-US" altLang="zh-TW" dirty="0" smtClean="0"/>
              <a:t>GPIO_IRQ (with keypad) </a:t>
            </a:r>
            <a:endParaRPr lang="en-US" altLang="zh-TW" sz="2800" dirty="0" smtClean="0"/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24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764704"/>
            <a:ext cx="6262464" cy="601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94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1186222" cy="372603"/>
          </a:xfrm>
        </p:spPr>
        <p:txBody>
          <a:bodyPr/>
          <a:lstStyle/>
          <a:p>
            <a:pPr eaLnBrk="1" hangingPunct="1"/>
            <a:r>
              <a:rPr lang="en-US" altLang="zh-TW" dirty="0"/>
              <a:t>Polling</a:t>
            </a:r>
            <a:endParaRPr lang="en-US" altLang="zh-TW" sz="2800" dirty="0" smtClean="0"/>
          </a:p>
        </p:txBody>
      </p:sp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CA9ED92-65D7-4721-8117-60AE27A4DBB8}" type="slidenum">
              <a:rPr kumimoji="0" lang="en-US" altLang="zh-TW" sz="1400" b="1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489755"/>
            <a:ext cx="5633417" cy="521208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39552" y="744876"/>
            <a:ext cx="77026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u="sng" dirty="0" smtClean="0">
                <a:solidFill>
                  <a:schemeClr val="tx1"/>
                </a:solidFill>
              </a:rPr>
              <a:t>Polling</a:t>
            </a:r>
            <a:r>
              <a:rPr lang="en-US" altLang="zh-TW" sz="2000" dirty="0" smtClean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(sometimes also called super loop) is easy to set up and </a:t>
            </a:r>
            <a:r>
              <a:rPr lang="en-US" altLang="zh-TW" sz="2000" dirty="0" smtClean="0">
                <a:solidFill>
                  <a:schemeClr val="tx1"/>
                </a:solidFill>
              </a:rPr>
              <a:t>works fairly </a:t>
            </a:r>
            <a:r>
              <a:rPr lang="en-US" altLang="zh-TW" sz="2000" dirty="0">
                <a:solidFill>
                  <a:schemeClr val="tx1"/>
                </a:solidFill>
              </a:rPr>
              <a:t>well for simple tasks</a:t>
            </a:r>
            <a:endParaRPr lang="zh-TW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562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1393010" cy="372603"/>
          </a:xfrm>
        </p:spPr>
        <p:txBody>
          <a:bodyPr/>
          <a:lstStyle/>
          <a:p>
            <a:pPr eaLnBrk="1" hangingPunct="1"/>
            <a:r>
              <a:rPr lang="en-US" altLang="zh-TW" dirty="0"/>
              <a:t>Interrupt</a:t>
            </a:r>
            <a:endParaRPr lang="en-US" altLang="zh-TW" sz="2800" dirty="0" smtClean="0"/>
          </a:p>
        </p:txBody>
      </p:sp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CA9ED92-65D7-4721-8117-60AE27A4DBB8}" type="slidenum">
              <a:rPr kumimoji="0" lang="en-US" altLang="zh-TW" sz="1400" b="1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711893"/>
            <a:ext cx="6984776" cy="490036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39552" y="764704"/>
            <a:ext cx="8280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u="sng" dirty="0" smtClean="0">
                <a:solidFill>
                  <a:schemeClr val="tx1"/>
                </a:solidFill>
              </a:rPr>
              <a:t>Interrupts</a:t>
            </a:r>
            <a:r>
              <a:rPr lang="en-US" altLang="zh-TW" sz="2000" dirty="0" smtClean="0">
                <a:solidFill>
                  <a:schemeClr val="tx1"/>
                </a:solidFill>
              </a:rPr>
              <a:t> are </a:t>
            </a:r>
            <a:r>
              <a:rPr lang="en-US" altLang="zh-TW" sz="2000" dirty="0">
                <a:solidFill>
                  <a:schemeClr val="tx1"/>
                </a:solidFill>
              </a:rPr>
              <a:t>usually generated by external sources or on chip peripherals to wake up the processor.</a:t>
            </a:r>
            <a:endParaRPr lang="zh-TW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99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2471831" cy="372603"/>
          </a:xfrm>
        </p:spPr>
        <p:txBody>
          <a:bodyPr/>
          <a:lstStyle/>
          <a:p>
            <a:r>
              <a:rPr lang="en-US" altLang="zh-TW" dirty="0" smtClean="0"/>
              <a:t>Interrupt Basics</a:t>
            </a:r>
            <a:endParaRPr lang="en-US" altLang="zh-TW" dirty="0"/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5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69" y="836712"/>
            <a:ext cx="8646127" cy="1531472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5" y="2438870"/>
            <a:ext cx="4536504" cy="2049449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736" y="4563412"/>
            <a:ext cx="4320480" cy="2065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389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2996013" cy="372603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Flow of an Interrupt</a:t>
            </a:r>
            <a:endParaRPr lang="en-US" altLang="zh-TW" sz="2800" dirty="0" smtClean="0"/>
          </a:p>
        </p:txBody>
      </p:sp>
      <p:sp>
        <p:nvSpPr>
          <p:cNvPr id="7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CA9ED92-65D7-4721-8117-60AE27A4DBB8}" type="slidenum">
              <a:rPr kumimoji="0" lang="en-US" altLang="zh-TW" sz="1400" b="1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836712"/>
            <a:ext cx="4552950" cy="131445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8886" y="980728"/>
            <a:ext cx="4255373" cy="272033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8886" y="1381877"/>
            <a:ext cx="3241506" cy="237968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04" y="2560874"/>
            <a:ext cx="657225" cy="523875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536" y="3246811"/>
            <a:ext cx="800100" cy="495300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9592" y="3947533"/>
            <a:ext cx="812800" cy="528320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7589" y="1756048"/>
            <a:ext cx="600075" cy="304800"/>
          </a:xfrm>
          <a:prstGeom prst="rect">
            <a:avLst/>
          </a:prstGeom>
        </p:spPr>
      </p:pic>
      <p:pic>
        <p:nvPicPr>
          <p:cNvPr id="17" name="圖片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27784" y="2694678"/>
            <a:ext cx="923925" cy="1781175"/>
          </a:xfrm>
          <a:prstGeom prst="rect">
            <a:avLst/>
          </a:prstGeom>
        </p:spPr>
      </p:pic>
      <p:pic>
        <p:nvPicPr>
          <p:cNvPr id="18" name="圖片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39752" y="4653136"/>
            <a:ext cx="2244178" cy="1873165"/>
          </a:xfrm>
          <a:prstGeom prst="rect">
            <a:avLst/>
          </a:prstGeom>
        </p:spPr>
      </p:pic>
      <p:cxnSp>
        <p:nvCxnSpPr>
          <p:cNvPr id="20" name="直線單箭頭接點 19"/>
          <p:cNvCxnSpPr>
            <a:stCxn id="12" idx="0"/>
          </p:cNvCxnSpPr>
          <p:nvPr/>
        </p:nvCxnSpPr>
        <p:spPr bwMode="auto">
          <a:xfrm flipH="1" flipV="1">
            <a:off x="436116" y="2060848"/>
            <a:ext cx="1" cy="500026"/>
          </a:xfrm>
          <a:prstGeom prst="straightConnector1">
            <a:avLst/>
          </a:prstGeom>
          <a:noFill/>
          <a:ln w="127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直線單箭頭接點 22"/>
          <p:cNvCxnSpPr/>
          <p:nvPr/>
        </p:nvCxnSpPr>
        <p:spPr bwMode="auto">
          <a:xfrm>
            <a:off x="827584" y="2106005"/>
            <a:ext cx="0" cy="1140806"/>
          </a:xfrm>
          <a:prstGeom prst="straightConnector1">
            <a:avLst/>
          </a:prstGeom>
          <a:noFill/>
          <a:ln w="127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直線單箭頭接點 25"/>
          <p:cNvCxnSpPr/>
          <p:nvPr/>
        </p:nvCxnSpPr>
        <p:spPr bwMode="auto">
          <a:xfrm flipH="1" flipV="1">
            <a:off x="1305992" y="2106005"/>
            <a:ext cx="25648" cy="1841528"/>
          </a:xfrm>
          <a:prstGeom prst="straightConnector1">
            <a:avLst/>
          </a:prstGeom>
          <a:noFill/>
          <a:ln w="127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7" name="圖片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8064" y="1032220"/>
            <a:ext cx="609600" cy="264160"/>
          </a:xfrm>
          <a:prstGeom prst="rect">
            <a:avLst/>
          </a:prstGeom>
        </p:spPr>
      </p:pic>
      <p:cxnSp>
        <p:nvCxnSpPr>
          <p:cNvPr id="29" name="直線單箭頭接點 28"/>
          <p:cNvCxnSpPr/>
          <p:nvPr/>
        </p:nvCxnSpPr>
        <p:spPr bwMode="auto">
          <a:xfrm>
            <a:off x="1276201" y="1491888"/>
            <a:ext cx="1524174" cy="1279874"/>
          </a:xfrm>
          <a:prstGeom prst="straightConnector1">
            <a:avLst/>
          </a:prstGeom>
          <a:noFill/>
          <a:ln w="127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直線單箭頭接點 30"/>
          <p:cNvCxnSpPr/>
          <p:nvPr/>
        </p:nvCxnSpPr>
        <p:spPr bwMode="auto">
          <a:xfrm flipH="1" flipV="1">
            <a:off x="1547664" y="1296380"/>
            <a:ext cx="792088" cy="4580892"/>
          </a:xfrm>
          <a:prstGeom prst="straightConnector1">
            <a:avLst/>
          </a:prstGeom>
          <a:noFill/>
          <a:ln w="127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3" name="圖片 3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76478" y="1813290"/>
            <a:ext cx="2863874" cy="576663"/>
          </a:xfrm>
          <a:prstGeom prst="rect">
            <a:avLst/>
          </a:prstGeom>
        </p:spPr>
      </p:pic>
      <p:pic>
        <p:nvPicPr>
          <p:cNvPr id="34" name="圖片 3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55976" y="2554400"/>
            <a:ext cx="4571558" cy="815921"/>
          </a:xfrm>
          <a:prstGeom prst="rect">
            <a:avLst/>
          </a:prstGeom>
        </p:spPr>
      </p:pic>
      <p:pic>
        <p:nvPicPr>
          <p:cNvPr id="37" name="圖片 3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876478" y="4784390"/>
            <a:ext cx="2719858" cy="273897"/>
          </a:xfrm>
          <a:prstGeom prst="rect">
            <a:avLst/>
          </a:prstGeom>
        </p:spPr>
      </p:pic>
      <p:sp>
        <p:nvSpPr>
          <p:cNvPr id="39" name="橢圓 38"/>
          <p:cNvSpPr/>
          <p:nvPr/>
        </p:nvSpPr>
        <p:spPr bwMode="auto">
          <a:xfrm>
            <a:off x="1002283" y="1746524"/>
            <a:ext cx="482899" cy="356518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</a:endParaRPr>
          </a:p>
        </p:txBody>
      </p:sp>
      <p:pic>
        <p:nvPicPr>
          <p:cNvPr id="40" name="圖片 3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5977" y="3478037"/>
            <a:ext cx="3096344" cy="598670"/>
          </a:xfrm>
          <a:prstGeom prst="rect">
            <a:avLst/>
          </a:prstGeom>
        </p:spPr>
      </p:pic>
      <p:pic>
        <p:nvPicPr>
          <p:cNvPr id="41" name="圖片 4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660454" y="4076707"/>
            <a:ext cx="4157266" cy="60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395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2996013" cy="372603"/>
          </a:xfrm>
        </p:spPr>
        <p:txBody>
          <a:bodyPr/>
          <a:lstStyle/>
          <a:p>
            <a:r>
              <a:rPr lang="en-US" altLang="zh-TW" dirty="0"/>
              <a:t>Flow of an Interrupt</a:t>
            </a:r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7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908720"/>
            <a:ext cx="4166145" cy="4902299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1737" y="1196752"/>
            <a:ext cx="4392488" cy="259184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1737" y="1772816"/>
            <a:ext cx="4659341" cy="144016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8140" y="3390491"/>
            <a:ext cx="4727233" cy="59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493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4724050" cy="372603"/>
          </a:xfrm>
        </p:spPr>
        <p:txBody>
          <a:bodyPr/>
          <a:lstStyle/>
          <a:p>
            <a:r>
              <a:rPr lang="en-US" altLang="zh-TW" dirty="0" smtClean="0"/>
              <a:t>What Happens on an Exception</a:t>
            </a:r>
            <a:endParaRPr lang="en-US" altLang="zh-TW" dirty="0"/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8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931093"/>
            <a:ext cx="5544616" cy="1318483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2397215"/>
            <a:ext cx="6336704" cy="1217608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85" y="3739405"/>
            <a:ext cx="6339408" cy="234173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585" y="4098160"/>
            <a:ext cx="6070054" cy="554976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2320" y="2708920"/>
            <a:ext cx="1303213" cy="3148756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6395" y="5691745"/>
            <a:ext cx="1714500" cy="58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110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70421"/>
            <a:ext cx="2382062" cy="372603"/>
          </a:xfrm>
        </p:spPr>
        <p:txBody>
          <a:bodyPr/>
          <a:lstStyle/>
          <a:p>
            <a:r>
              <a:rPr lang="en-US" altLang="zh-TW" dirty="0" smtClean="0"/>
              <a:t>Exception Flow</a:t>
            </a:r>
            <a:endParaRPr lang="en-US" altLang="zh-TW" dirty="0"/>
          </a:p>
        </p:txBody>
      </p:sp>
      <p:sp>
        <p:nvSpPr>
          <p:cNvPr id="5" name="投影片編號版面配置區 3"/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r" eaLnBrk="1" hangingPunct="1">
              <a:defRPr/>
            </a:pPr>
            <a:fld id="{9CA9ED92-65D7-4721-8117-60AE27A4DBB8}" type="slidenum">
              <a:rPr lang="en-US" altLang="zh-TW" sz="1400" b="1" smtClean="0">
                <a:solidFill>
                  <a:srgbClr val="0000FF"/>
                </a:solidFill>
                <a:ea typeface="新細明體" panose="02020500000000000000" pitchFamily="18" charset="-120"/>
              </a:rPr>
              <a:pPr algn="r" eaLnBrk="1" hangingPunct="1">
                <a:defRPr/>
              </a:pPr>
              <a:t>9</a:t>
            </a:fld>
            <a:endParaRPr lang="en-US" altLang="zh-TW" sz="1400" b="1" dirty="0" smtClean="0">
              <a:solidFill>
                <a:srgbClr val="0000FF"/>
              </a:solidFill>
              <a:ea typeface="新細明體" panose="02020500000000000000" pitchFamily="18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412776"/>
            <a:ext cx="3607937" cy="305350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8" y="1124744"/>
            <a:ext cx="4759908" cy="1251768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984" y="2636912"/>
            <a:ext cx="4336901" cy="1553181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9349" y="4444925"/>
            <a:ext cx="3622151" cy="1009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05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Default Design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1_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1800" b="0" i="0" u="none" strike="noStrike" cap="none" normalizeH="0" baseline="0" smtClean="0">
            <a:ln>
              <a:noFill/>
            </a:ln>
            <a:solidFill>
              <a:schemeClr val="accent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1800" b="0" i="0" u="none" strike="noStrike" cap="none" normalizeH="0" baseline="0" smtClean="0">
            <a:ln>
              <a:noFill/>
            </a:ln>
            <a:solidFill>
              <a:schemeClr val="accent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Network">
  <a:themeElements>
    <a:clrScheme name="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Network">
      <a:majorFont>
        <a:latin typeface="Arial"/>
        <a:ea typeface="華康新特圓體"/>
        <a:cs typeface="新細明體"/>
      </a:majorFont>
      <a:minorFont>
        <a:latin typeface="Arial"/>
        <a:ea typeface="華康中圓體(P)"/>
        <a:cs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accent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accent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5124</TotalTime>
  <Pages>47</Pages>
  <Words>426</Words>
  <Application>Microsoft Office PowerPoint</Application>
  <PresentationFormat>Letter 紙張 (8.5x11 英吋)</PresentationFormat>
  <Paragraphs>91</Paragraphs>
  <Slides>24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24</vt:i4>
      </vt:variant>
    </vt:vector>
  </HeadingPairs>
  <TitlesOfParts>
    <vt:vector size="34" baseType="lpstr">
      <vt:lpstr>華康中圓體(P)</vt:lpstr>
      <vt:lpstr>華康新特圓體</vt:lpstr>
      <vt:lpstr>新細明體</vt:lpstr>
      <vt:lpstr>標楷體</vt:lpstr>
      <vt:lpstr>Arial</vt:lpstr>
      <vt:lpstr>Times New Roman</vt:lpstr>
      <vt:lpstr>Wingdings</vt:lpstr>
      <vt:lpstr>1_Default Design</vt:lpstr>
      <vt:lpstr>Network</vt:lpstr>
      <vt:lpstr>Default Design</vt:lpstr>
      <vt:lpstr>Interrupt</vt:lpstr>
      <vt:lpstr>Polling vs Interrupt</vt:lpstr>
      <vt:lpstr>Polling</vt:lpstr>
      <vt:lpstr>Interrupt</vt:lpstr>
      <vt:lpstr>Interrupt Basics</vt:lpstr>
      <vt:lpstr>Flow of an Interrupt</vt:lpstr>
      <vt:lpstr>Flow of an Interrupt</vt:lpstr>
      <vt:lpstr>What Happens on an Exception</vt:lpstr>
      <vt:lpstr>Exception Flow</vt:lpstr>
      <vt:lpstr>Nested Exceptions</vt:lpstr>
      <vt:lpstr>Pending Exceptions</vt:lpstr>
      <vt:lpstr>NVIC Control Registers</vt:lpstr>
      <vt:lpstr>System Interrupt Map</vt:lpstr>
      <vt:lpstr>System Interrupt Map</vt:lpstr>
      <vt:lpstr>GPIOs Generate Exceptions </vt:lpstr>
      <vt:lpstr>EINT1 on Learning board</vt:lpstr>
      <vt:lpstr>GPIO Interrupt pin setting</vt:lpstr>
      <vt:lpstr>SampleCode: GPIO_ExtInt (with modification) </vt:lpstr>
      <vt:lpstr>GPIO Interrupt pin setting</vt:lpstr>
      <vt:lpstr>SampleCode: GPIO_IRQ (with modification) </vt:lpstr>
      <vt:lpstr>SampleCode: GPIO_IRQ (with modification) </vt:lpstr>
      <vt:lpstr>SampleCode: GPIO_IRQ (with keypad) </vt:lpstr>
      <vt:lpstr>SampleCode: GPIO_IRQ (with keypad) </vt:lpstr>
      <vt:lpstr>SampleCode: GPIO_IRQ (with keypad)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ENGIN112 - lecture 2</dc:title>
  <dc:subject/>
  <dc:creator>Russ Tessier</dc:creator>
  <cp:keywords/>
  <dc:description/>
  <cp:lastModifiedBy>陳德生</cp:lastModifiedBy>
  <cp:revision>433</cp:revision>
  <cp:lastPrinted>1997-08-27T08:28:34Z</cp:lastPrinted>
  <dcterms:created xsi:type="dcterms:W3CDTF">1997-08-19T16:58:46Z</dcterms:created>
  <dcterms:modified xsi:type="dcterms:W3CDTF">2025-11-03T10:18:38Z</dcterms:modified>
</cp:coreProperties>
</file>

<file path=docProps/thumbnail.jpeg>
</file>